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501" r:id="rId2"/>
    <p:sldId id="284" r:id="rId3"/>
    <p:sldId id="434" r:id="rId4"/>
    <p:sldId id="528" r:id="rId5"/>
    <p:sldId id="529" r:id="rId6"/>
    <p:sldId id="256" r:id="rId7"/>
    <p:sldId id="535" r:id="rId8"/>
    <p:sldId id="534" r:id="rId9"/>
    <p:sldId id="504" r:id="rId10"/>
    <p:sldId id="536" r:id="rId11"/>
    <p:sldId id="537" r:id="rId12"/>
    <p:sldId id="507" r:id="rId13"/>
    <p:sldId id="539" r:id="rId14"/>
    <p:sldId id="540" r:id="rId15"/>
    <p:sldId id="541" r:id="rId16"/>
    <p:sldId id="538" r:id="rId17"/>
    <p:sldId id="542" r:id="rId18"/>
    <p:sldId id="544" r:id="rId19"/>
    <p:sldId id="545" r:id="rId20"/>
    <p:sldId id="546" r:id="rId21"/>
    <p:sldId id="547"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何 思贤" initials="何思" lastIdx="1" clrIdx="0">
    <p:extLst>
      <p:ext uri="{19B8F6BF-5375-455C-9EA6-DF929625EA0E}">
        <p15:presenceInfo xmlns:p15="http://schemas.microsoft.com/office/powerpoint/2012/main" userId="a5a5d657b1dfb6d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22" autoAdjust="0"/>
    <p:restoredTop sz="89653" autoAdjust="0"/>
  </p:normalViewPr>
  <p:slideViewPr>
    <p:cSldViewPr snapToGrid="0">
      <p:cViewPr varScale="1">
        <p:scale>
          <a:sx n="88" d="100"/>
          <a:sy n="88" d="100"/>
        </p:scale>
        <p:origin x="16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8650B3-86FA-42C5-887D-F2D2EE329B18}" type="datetimeFigureOut">
              <a:rPr lang="en-US" smtClean="0"/>
              <a:t>11/23/2023</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120E41-8976-4069-B253-0D79C8FB1DFC}" type="slidenum">
              <a:rPr lang="en-US" smtClean="0"/>
              <a:t>‹#›</a:t>
            </a:fld>
            <a:endParaRPr lang="en-US"/>
          </a:p>
        </p:txBody>
      </p:sp>
    </p:spTree>
    <p:extLst>
      <p:ext uri="{BB962C8B-B14F-4D97-AF65-F5344CB8AC3E}">
        <p14:creationId xmlns:p14="http://schemas.microsoft.com/office/powerpoint/2010/main" val="3718159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Tree>
    <p:extLst>
      <p:ext uri="{BB962C8B-B14F-4D97-AF65-F5344CB8AC3E}">
        <p14:creationId xmlns:p14="http://schemas.microsoft.com/office/powerpoint/2010/main" val="2319518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00000"/>
              </a:solidFill>
              <a:effectLst/>
              <a:latin typeface="PingFangSC-Regular"/>
            </a:endParaRPr>
          </a:p>
        </p:txBody>
      </p:sp>
      <p:sp>
        <p:nvSpPr>
          <p:cNvPr id="4" name="灯片编号占位符 3"/>
          <p:cNvSpPr>
            <a:spLocks noGrp="1"/>
          </p:cNvSpPr>
          <p:nvPr>
            <p:ph type="sldNum" sz="quarter" idx="5"/>
          </p:nvPr>
        </p:nvSpPr>
        <p:spPr/>
        <p:txBody>
          <a:bodyPr/>
          <a:lstStyle/>
          <a:p>
            <a:fld id="{76120E41-8976-4069-B253-0D79C8FB1DFC}" type="slidenum">
              <a:rPr lang="en-US" smtClean="0"/>
              <a:t>10</a:t>
            </a:fld>
            <a:endParaRPr lang="en-US"/>
          </a:p>
        </p:txBody>
      </p:sp>
    </p:spTree>
    <p:extLst>
      <p:ext uri="{BB962C8B-B14F-4D97-AF65-F5344CB8AC3E}">
        <p14:creationId xmlns:p14="http://schemas.microsoft.com/office/powerpoint/2010/main" val="1416265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t>11</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2478859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灯片编号占位符 3"/>
          <p:cNvSpPr>
            <a:spLocks noGrp="1"/>
          </p:cNvSpPr>
          <p:nvPr>
            <p:ph type="sldNum" sz="quarter" idx="5"/>
          </p:nvPr>
        </p:nvSpPr>
        <p:spPr/>
        <p:txBody>
          <a:bodyPr/>
          <a:lstStyle/>
          <a:p>
            <a:fld id="{76120E41-8976-4069-B253-0D79C8FB1DFC}" type="slidenum">
              <a:rPr lang="en-US" smtClean="0"/>
              <a:t>12</a:t>
            </a:fld>
            <a:endParaRPr lang="en-US"/>
          </a:p>
        </p:txBody>
      </p:sp>
    </p:spTree>
    <p:extLst>
      <p:ext uri="{BB962C8B-B14F-4D97-AF65-F5344CB8AC3E}">
        <p14:creationId xmlns:p14="http://schemas.microsoft.com/office/powerpoint/2010/main" val="2694474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灯片编号占位符 3"/>
          <p:cNvSpPr>
            <a:spLocks noGrp="1"/>
          </p:cNvSpPr>
          <p:nvPr>
            <p:ph type="sldNum" sz="quarter" idx="5"/>
          </p:nvPr>
        </p:nvSpPr>
        <p:spPr/>
        <p:txBody>
          <a:bodyPr/>
          <a:lstStyle/>
          <a:p>
            <a:fld id="{76120E41-8976-4069-B253-0D79C8FB1DFC}" type="slidenum">
              <a:rPr lang="en-US" smtClean="0"/>
              <a:t>13</a:t>
            </a:fld>
            <a:endParaRPr lang="en-US"/>
          </a:p>
        </p:txBody>
      </p:sp>
    </p:spTree>
    <p:extLst>
      <p:ext uri="{BB962C8B-B14F-4D97-AF65-F5344CB8AC3E}">
        <p14:creationId xmlns:p14="http://schemas.microsoft.com/office/powerpoint/2010/main" val="2311580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灯片编号占位符 3"/>
          <p:cNvSpPr>
            <a:spLocks noGrp="1"/>
          </p:cNvSpPr>
          <p:nvPr>
            <p:ph type="sldNum" sz="quarter" idx="5"/>
          </p:nvPr>
        </p:nvSpPr>
        <p:spPr/>
        <p:txBody>
          <a:bodyPr/>
          <a:lstStyle/>
          <a:p>
            <a:fld id="{76120E41-8976-4069-B253-0D79C8FB1DFC}" type="slidenum">
              <a:rPr lang="en-US" smtClean="0"/>
              <a:t>14</a:t>
            </a:fld>
            <a:endParaRPr lang="en-US"/>
          </a:p>
        </p:txBody>
      </p:sp>
    </p:spTree>
    <p:extLst>
      <p:ext uri="{BB962C8B-B14F-4D97-AF65-F5344CB8AC3E}">
        <p14:creationId xmlns:p14="http://schemas.microsoft.com/office/powerpoint/2010/main" val="4099178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灯片编号占位符 3"/>
          <p:cNvSpPr>
            <a:spLocks noGrp="1"/>
          </p:cNvSpPr>
          <p:nvPr>
            <p:ph type="sldNum" sz="quarter" idx="5"/>
          </p:nvPr>
        </p:nvSpPr>
        <p:spPr/>
        <p:txBody>
          <a:bodyPr/>
          <a:lstStyle/>
          <a:p>
            <a:fld id="{76120E41-8976-4069-B253-0D79C8FB1DFC}" type="slidenum">
              <a:rPr lang="en-US" smtClean="0"/>
              <a:t>15</a:t>
            </a:fld>
            <a:endParaRPr lang="en-US"/>
          </a:p>
        </p:txBody>
      </p:sp>
    </p:spTree>
    <p:extLst>
      <p:ext uri="{BB962C8B-B14F-4D97-AF65-F5344CB8AC3E}">
        <p14:creationId xmlns:p14="http://schemas.microsoft.com/office/powerpoint/2010/main" val="996310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灯片编号占位符 3"/>
          <p:cNvSpPr>
            <a:spLocks noGrp="1"/>
          </p:cNvSpPr>
          <p:nvPr>
            <p:ph type="sldNum" sz="quarter" idx="5"/>
          </p:nvPr>
        </p:nvSpPr>
        <p:spPr/>
        <p:txBody>
          <a:bodyPr/>
          <a:lstStyle/>
          <a:p>
            <a:fld id="{76120E41-8976-4069-B253-0D79C8FB1DFC}" type="slidenum">
              <a:rPr lang="en-US" smtClean="0"/>
              <a:t>16</a:t>
            </a:fld>
            <a:endParaRPr lang="en-US"/>
          </a:p>
        </p:txBody>
      </p:sp>
    </p:spTree>
    <p:extLst>
      <p:ext uri="{BB962C8B-B14F-4D97-AF65-F5344CB8AC3E}">
        <p14:creationId xmlns:p14="http://schemas.microsoft.com/office/powerpoint/2010/main" val="1195643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t>17</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1345936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t>18</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3576065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t>19</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2895757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t>2</a:t>
            </a:fld>
            <a:endParaRPr lang="zh-CN" altLang="en-US">
              <a:solidFill>
                <a:prstClr val="black"/>
              </a:solidFill>
              <a:latin typeface="DengXian" panose="020F0502020204030204"/>
              <a:ea typeface="DengXian"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t>20</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1362475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t>21</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460405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灯片编号占位符 3"/>
          <p:cNvSpPr>
            <a:spLocks noGrp="1"/>
          </p:cNvSpPr>
          <p:nvPr>
            <p:ph type="sldNum" sz="quarter" idx="5"/>
          </p:nvPr>
        </p:nvSpPr>
        <p:spPr/>
        <p:txBody>
          <a:bodyPr/>
          <a:lstStyle/>
          <a:p>
            <a:fld id="{724D2CA3-0987-4DC1-96D5-C7C76A744BE0}" type="slidenum">
              <a:rPr lang="en-US" smtClean="0"/>
              <a:t>3</a:t>
            </a:fld>
            <a:endParaRPr lang="en-US"/>
          </a:p>
        </p:txBody>
      </p:sp>
    </p:spTree>
    <p:extLst>
      <p:ext uri="{BB962C8B-B14F-4D97-AF65-F5344CB8AC3E}">
        <p14:creationId xmlns:p14="http://schemas.microsoft.com/office/powerpoint/2010/main" val="769723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灯片编号占位符 3"/>
          <p:cNvSpPr>
            <a:spLocks noGrp="1"/>
          </p:cNvSpPr>
          <p:nvPr>
            <p:ph type="sldNum" sz="quarter" idx="5"/>
          </p:nvPr>
        </p:nvSpPr>
        <p:spPr/>
        <p:txBody>
          <a:bodyPr/>
          <a:lstStyle/>
          <a:p>
            <a:fld id="{724D2CA3-0987-4DC1-96D5-C7C76A744BE0}" type="slidenum">
              <a:rPr lang="en-US" smtClean="0"/>
              <a:t>4</a:t>
            </a:fld>
            <a:endParaRPr lang="en-US"/>
          </a:p>
        </p:txBody>
      </p:sp>
    </p:spTree>
    <p:extLst>
      <p:ext uri="{BB962C8B-B14F-4D97-AF65-F5344CB8AC3E}">
        <p14:creationId xmlns:p14="http://schemas.microsoft.com/office/powerpoint/2010/main" val="2825333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灯片编号占位符 3"/>
          <p:cNvSpPr>
            <a:spLocks noGrp="1"/>
          </p:cNvSpPr>
          <p:nvPr>
            <p:ph type="sldNum" sz="quarter" idx="5"/>
          </p:nvPr>
        </p:nvSpPr>
        <p:spPr/>
        <p:txBody>
          <a:bodyPr/>
          <a:lstStyle/>
          <a:p>
            <a:fld id="{724D2CA3-0987-4DC1-96D5-C7C76A744BE0}" type="slidenum">
              <a:rPr lang="en-US" smtClean="0"/>
              <a:t>5</a:t>
            </a:fld>
            <a:endParaRPr lang="en-US"/>
          </a:p>
        </p:txBody>
      </p:sp>
    </p:spTree>
    <p:extLst>
      <p:ext uri="{BB962C8B-B14F-4D97-AF65-F5344CB8AC3E}">
        <p14:creationId xmlns:p14="http://schemas.microsoft.com/office/powerpoint/2010/main" val="1918651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76120E41-8976-4069-B253-0D79C8FB1DFC}" type="slidenum">
              <a:rPr lang="en-US" smtClean="0"/>
              <a:t>6</a:t>
            </a:fld>
            <a:endParaRPr lang="en-US"/>
          </a:p>
        </p:txBody>
      </p:sp>
    </p:spTree>
    <p:extLst>
      <p:ext uri="{BB962C8B-B14F-4D97-AF65-F5344CB8AC3E}">
        <p14:creationId xmlns:p14="http://schemas.microsoft.com/office/powerpoint/2010/main" val="1810150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76120E41-8976-4069-B253-0D79C8FB1DFC}" type="slidenum">
              <a:rPr lang="en-US" smtClean="0"/>
              <a:t>7</a:t>
            </a:fld>
            <a:endParaRPr lang="en-US"/>
          </a:p>
        </p:txBody>
      </p:sp>
    </p:spTree>
    <p:extLst>
      <p:ext uri="{BB962C8B-B14F-4D97-AF65-F5344CB8AC3E}">
        <p14:creationId xmlns:p14="http://schemas.microsoft.com/office/powerpoint/2010/main" val="400515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t>8</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3934452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00000"/>
              </a:solidFill>
              <a:effectLst/>
              <a:latin typeface="PingFangSC-Regular"/>
            </a:endParaRPr>
          </a:p>
        </p:txBody>
      </p:sp>
      <p:sp>
        <p:nvSpPr>
          <p:cNvPr id="4" name="灯片编号占位符 3"/>
          <p:cNvSpPr>
            <a:spLocks noGrp="1"/>
          </p:cNvSpPr>
          <p:nvPr>
            <p:ph type="sldNum" sz="quarter" idx="5"/>
          </p:nvPr>
        </p:nvSpPr>
        <p:spPr/>
        <p:txBody>
          <a:bodyPr/>
          <a:lstStyle/>
          <a:p>
            <a:fld id="{76120E41-8976-4069-B253-0D79C8FB1DFC}" type="slidenum">
              <a:rPr lang="en-US" smtClean="0"/>
              <a:t>9</a:t>
            </a:fld>
            <a:endParaRPr lang="en-US"/>
          </a:p>
        </p:txBody>
      </p:sp>
    </p:spTree>
    <p:extLst>
      <p:ext uri="{BB962C8B-B14F-4D97-AF65-F5344CB8AC3E}">
        <p14:creationId xmlns:p14="http://schemas.microsoft.com/office/powerpoint/2010/main" val="2462872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833A7F2-D22D-4FDF-8D45-AE55225D1B43}" type="datetimeFigureOut">
              <a:rPr lang="en-US" smtClean="0"/>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D52B0A-F291-4DEC-84D7-BB738957199B}" type="slidenum">
              <a:rPr lang="en-US" smtClean="0"/>
              <a:t>‹#›</a:t>
            </a:fld>
            <a:endParaRPr lang="en-US"/>
          </a:p>
        </p:txBody>
      </p:sp>
    </p:spTree>
    <p:extLst>
      <p:ext uri="{BB962C8B-B14F-4D97-AF65-F5344CB8AC3E}">
        <p14:creationId xmlns:p14="http://schemas.microsoft.com/office/powerpoint/2010/main" val="3144538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833A7F2-D22D-4FDF-8D45-AE55225D1B43}" type="datetimeFigureOut">
              <a:rPr lang="en-US" smtClean="0"/>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D52B0A-F291-4DEC-84D7-BB738957199B}" type="slidenum">
              <a:rPr lang="en-US" smtClean="0"/>
              <a:t>‹#›</a:t>
            </a:fld>
            <a:endParaRPr lang="en-US"/>
          </a:p>
        </p:txBody>
      </p:sp>
    </p:spTree>
    <p:extLst>
      <p:ext uri="{BB962C8B-B14F-4D97-AF65-F5344CB8AC3E}">
        <p14:creationId xmlns:p14="http://schemas.microsoft.com/office/powerpoint/2010/main" val="3493129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833A7F2-D22D-4FDF-8D45-AE55225D1B43}" type="datetimeFigureOut">
              <a:rPr lang="en-US" smtClean="0"/>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D52B0A-F291-4DEC-84D7-BB738957199B}" type="slidenum">
              <a:rPr lang="en-US" smtClean="0"/>
              <a:t>‹#›</a:t>
            </a:fld>
            <a:endParaRPr lang="en-US"/>
          </a:p>
        </p:txBody>
      </p:sp>
    </p:spTree>
    <p:extLst>
      <p:ext uri="{BB962C8B-B14F-4D97-AF65-F5344CB8AC3E}">
        <p14:creationId xmlns:p14="http://schemas.microsoft.com/office/powerpoint/2010/main" val="575032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833A7F2-D22D-4FDF-8D45-AE55225D1B43}" type="datetimeFigureOut">
              <a:rPr lang="en-US" smtClean="0"/>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D52B0A-F291-4DEC-84D7-BB738957199B}" type="slidenum">
              <a:rPr lang="en-US" smtClean="0"/>
              <a:t>‹#›</a:t>
            </a:fld>
            <a:endParaRPr lang="en-US"/>
          </a:p>
        </p:txBody>
      </p:sp>
    </p:spTree>
    <p:extLst>
      <p:ext uri="{BB962C8B-B14F-4D97-AF65-F5344CB8AC3E}">
        <p14:creationId xmlns:p14="http://schemas.microsoft.com/office/powerpoint/2010/main" val="3021577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833A7F2-D22D-4FDF-8D45-AE55225D1B43}" type="datetimeFigureOut">
              <a:rPr lang="en-US" smtClean="0"/>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D52B0A-F291-4DEC-84D7-BB738957199B}" type="slidenum">
              <a:rPr lang="en-US" smtClean="0"/>
              <a:t>‹#›</a:t>
            </a:fld>
            <a:endParaRPr lang="en-US"/>
          </a:p>
        </p:txBody>
      </p:sp>
    </p:spTree>
    <p:extLst>
      <p:ext uri="{BB962C8B-B14F-4D97-AF65-F5344CB8AC3E}">
        <p14:creationId xmlns:p14="http://schemas.microsoft.com/office/powerpoint/2010/main" val="105062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D833A7F2-D22D-4FDF-8D45-AE55225D1B43}" type="datetimeFigureOut">
              <a:rPr lang="en-US" smtClean="0"/>
              <a:t>11/23/2023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D52B0A-F291-4DEC-84D7-BB738957199B}" type="slidenum">
              <a:rPr lang="en-US" smtClean="0"/>
              <a:t>‹#›</a:t>
            </a:fld>
            <a:endParaRPr lang="en-US"/>
          </a:p>
        </p:txBody>
      </p:sp>
    </p:spTree>
    <p:extLst>
      <p:ext uri="{BB962C8B-B14F-4D97-AF65-F5344CB8AC3E}">
        <p14:creationId xmlns:p14="http://schemas.microsoft.com/office/powerpoint/2010/main" val="59527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D833A7F2-D22D-4FDF-8D45-AE55225D1B43}" type="datetimeFigureOut">
              <a:rPr lang="en-US" smtClean="0"/>
              <a:t>11/23/2023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D52B0A-F291-4DEC-84D7-BB738957199B}" type="slidenum">
              <a:rPr lang="en-US" smtClean="0"/>
              <a:t>‹#›</a:t>
            </a:fld>
            <a:endParaRPr lang="en-US"/>
          </a:p>
        </p:txBody>
      </p:sp>
    </p:spTree>
    <p:extLst>
      <p:ext uri="{BB962C8B-B14F-4D97-AF65-F5344CB8AC3E}">
        <p14:creationId xmlns:p14="http://schemas.microsoft.com/office/powerpoint/2010/main" val="1630508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833A7F2-D22D-4FDF-8D45-AE55225D1B43}" type="datetimeFigureOut">
              <a:rPr lang="en-US" smtClean="0"/>
              <a:t>11/23/2023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D52B0A-F291-4DEC-84D7-BB738957199B}" type="slidenum">
              <a:rPr lang="en-US" smtClean="0"/>
              <a:t>‹#›</a:t>
            </a:fld>
            <a:endParaRPr lang="en-US"/>
          </a:p>
        </p:txBody>
      </p:sp>
    </p:spTree>
    <p:extLst>
      <p:ext uri="{BB962C8B-B14F-4D97-AF65-F5344CB8AC3E}">
        <p14:creationId xmlns:p14="http://schemas.microsoft.com/office/powerpoint/2010/main" val="1155927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33A7F2-D22D-4FDF-8D45-AE55225D1B43}" type="datetimeFigureOut">
              <a:rPr lang="en-US" smtClean="0"/>
              <a:t>11/23/2023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D52B0A-F291-4DEC-84D7-BB738957199B}" type="slidenum">
              <a:rPr lang="en-US" smtClean="0"/>
              <a:t>‹#›</a:t>
            </a:fld>
            <a:endParaRPr lang="en-US"/>
          </a:p>
        </p:txBody>
      </p:sp>
    </p:spTree>
    <p:extLst>
      <p:ext uri="{BB962C8B-B14F-4D97-AF65-F5344CB8AC3E}">
        <p14:creationId xmlns:p14="http://schemas.microsoft.com/office/powerpoint/2010/main" val="2144961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833A7F2-D22D-4FDF-8D45-AE55225D1B43}" type="datetimeFigureOut">
              <a:rPr lang="en-US" smtClean="0"/>
              <a:t>11/23/2023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D52B0A-F291-4DEC-84D7-BB738957199B}" type="slidenum">
              <a:rPr lang="en-US" smtClean="0"/>
              <a:t>‹#›</a:t>
            </a:fld>
            <a:endParaRPr lang="en-US"/>
          </a:p>
        </p:txBody>
      </p:sp>
    </p:spTree>
    <p:extLst>
      <p:ext uri="{BB962C8B-B14F-4D97-AF65-F5344CB8AC3E}">
        <p14:creationId xmlns:p14="http://schemas.microsoft.com/office/powerpoint/2010/main" val="4018355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833A7F2-D22D-4FDF-8D45-AE55225D1B43}" type="datetimeFigureOut">
              <a:rPr lang="en-US" smtClean="0"/>
              <a:t>11/23/2023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D52B0A-F291-4DEC-84D7-BB738957199B}" type="slidenum">
              <a:rPr lang="en-US" smtClean="0"/>
              <a:t>‹#›</a:t>
            </a:fld>
            <a:endParaRPr lang="en-US"/>
          </a:p>
        </p:txBody>
      </p:sp>
    </p:spTree>
    <p:extLst>
      <p:ext uri="{BB962C8B-B14F-4D97-AF65-F5344CB8AC3E}">
        <p14:creationId xmlns:p14="http://schemas.microsoft.com/office/powerpoint/2010/main" val="1395384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33A7F2-D22D-4FDF-8D45-AE55225D1B43}" type="datetimeFigureOut">
              <a:rPr lang="en-US" smtClean="0"/>
              <a:t>11/23/2023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D52B0A-F291-4DEC-84D7-BB738957199B}" type="slidenum">
              <a:rPr lang="en-US" smtClean="0"/>
              <a:t>‹#›</a:t>
            </a:fld>
            <a:endParaRPr lang="en-US"/>
          </a:p>
        </p:txBody>
      </p:sp>
    </p:spTree>
    <p:extLst>
      <p:ext uri="{BB962C8B-B14F-4D97-AF65-F5344CB8AC3E}">
        <p14:creationId xmlns:p14="http://schemas.microsoft.com/office/powerpoint/2010/main" val="11965835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a:spLocks/>
          </p:cNvSpPr>
          <p:nvPr/>
        </p:nvSpPr>
        <p:spPr>
          <a:xfrm>
            <a:off x="0" y="1654630"/>
            <a:ext cx="9144000" cy="1872341"/>
          </a:xfrm>
          <a:prstGeom prst="rect">
            <a:avLst/>
          </a:prstGeom>
          <a:solidFill>
            <a:srgbClr val="02409A"/>
          </a:solidFill>
          <a:ln>
            <a:noFill/>
          </a:ln>
          <a:effectLst>
            <a:outerShdw blurRad="44450" dist="27940" dir="5400000" algn="ctr">
              <a:srgbClr val="000000">
                <a:alpha val="32000"/>
              </a:srgbClr>
            </a:outerShdw>
          </a:effectLst>
        </p:spPr>
        <p:txBody>
          <a:bodyPr tIns="0" bIns="0" anchor="ct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48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2" name="标题 1"/>
          <p:cNvSpPr>
            <a:spLocks noGrp="1"/>
          </p:cNvSpPr>
          <p:nvPr>
            <p:ph type="ctrTitle"/>
          </p:nvPr>
        </p:nvSpPr>
        <p:spPr>
          <a:xfrm>
            <a:off x="180306" y="2784200"/>
            <a:ext cx="8822026" cy="599871"/>
          </a:xfrm>
        </p:spPr>
        <p:txBody>
          <a:bodyPr rtlCol="0">
            <a:noAutofit/>
          </a:bodyPr>
          <a:lstStyle/>
          <a:p>
            <a:pPr eaLnBrk="1" fontAlgn="auto" hangingPunct="1">
              <a:spcAft>
                <a:spcPts val="0"/>
              </a:spcAft>
              <a:defRPr/>
            </a:pPr>
            <a:r>
              <a:rPr lang="en-US" altLang="zh-CN" sz="3600" b="1" dirty="0">
                <a:solidFill>
                  <a:schemeClr val="bg1"/>
                </a:solidFill>
                <a:effectLst>
                  <a:outerShdw blurRad="38100" dist="38100" dir="2700000" algn="tl">
                    <a:srgbClr val="000000">
                      <a:alpha val="43137"/>
                    </a:srgbClr>
                  </a:outerShdw>
                </a:effectLst>
                <a:latin typeface="Arial" pitchFamily="34" charset="0"/>
                <a:ea typeface="微软雅黑" pitchFamily="34" charset="-122"/>
                <a:cs typeface="Arial" pitchFamily="34" charset="0"/>
              </a:rPr>
              <a:t>Multi-view Adversarial Discriminator: Mine the Non-causal Factors for Object</a:t>
            </a:r>
            <a:br>
              <a:rPr lang="en-US" altLang="zh-CN" sz="3600" b="1" dirty="0">
                <a:solidFill>
                  <a:schemeClr val="bg1"/>
                </a:solidFill>
                <a:effectLst>
                  <a:outerShdw blurRad="38100" dist="38100" dir="2700000" algn="tl">
                    <a:srgbClr val="000000">
                      <a:alpha val="43137"/>
                    </a:srgbClr>
                  </a:outerShdw>
                </a:effectLst>
                <a:latin typeface="Arial" pitchFamily="34" charset="0"/>
                <a:ea typeface="微软雅黑" pitchFamily="34" charset="-122"/>
                <a:cs typeface="Arial" pitchFamily="34" charset="0"/>
              </a:rPr>
            </a:br>
            <a:r>
              <a:rPr lang="en-US" altLang="zh-CN" sz="3600" b="1" dirty="0">
                <a:solidFill>
                  <a:schemeClr val="bg1"/>
                </a:solidFill>
                <a:effectLst>
                  <a:outerShdw blurRad="38100" dist="38100" dir="2700000" algn="tl">
                    <a:srgbClr val="000000">
                      <a:alpha val="43137"/>
                    </a:srgbClr>
                  </a:outerShdw>
                </a:effectLst>
                <a:latin typeface="Arial" pitchFamily="34" charset="0"/>
                <a:ea typeface="微软雅黑" pitchFamily="34" charset="-122"/>
                <a:cs typeface="Arial" pitchFamily="34" charset="0"/>
              </a:rPr>
              <a:t>Detection in Unseen Domains</a:t>
            </a:r>
          </a:p>
        </p:txBody>
      </p:sp>
      <p:sp>
        <p:nvSpPr>
          <p:cNvPr id="38916" name="副标题 2"/>
          <p:cNvSpPr>
            <a:spLocks noGrp="1"/>
          </p:cNvSpPr>
          <p:nvPr>
            <p:ph type="subTitle" idx="1"/>
          </p:nvPr>
        </p:nvSpPr>
        <p:spPr>
          <a:xfrm>
            <a:off x="1298931" y="3901359"/>
            <a:ext cx="6584776" cy="1054968"/>
          </a:xfrm>
        </p:spPr>
        <p:txBody>
          <a:bodyPr/>
          <a:lstStyle/>
          <a:p>
            <a:pPr eaLnBrk="1" hangingPunct="1">
              <a:spcBef>
                <a:spcPts val="1200"/>
              </a:spcBef>
              <a:spcAft>
                <a:spcPts val="0"/>
              </a:spcAft>
            </a:pPr>
            <a:r>
              <a:rPr lang="zh-CN" altLang="en-US" sz="2800" b="1" dirty="0">
                <a:solidFill>
                  <a:srgbClr val="0000FF"/>
                </a:solidFill>
                <a:latin typeface="楷体" pitchFamily="49" charset="-122"/>
                <a:ea typeface="楷体" pitchFamily="49" charset="-122"/>
              </a:rPr>
              <a:t>丁岑远</a:t>
            </a:r>
            <a:endParaRPr lang="en-US" altLang="zh-CN" sz="2800" b="1" dirty="0">
              <a:solidFill>
                <a:srgbClr val="0000FF"/>
              </a:solidFill>
              <a:latin typeface="楷体" pitchFamily="49" charset="-122"/>
              <a:ea typeface="楷体" pitchFamily="49" charset="-122"/>
            </a:endParaRPr>
          </a:p>
          <a:p>
            <a:pPr eaLnBrk="1" hangingPunct="1">
              <a:spcBef>
                <a:spcPts val="1200"/>
              </a:spcBef>
              <a:spcAft>
                <a:spcPts val="0"/>
              </a:spcAft>
            </a:pPr>
            <a:r>
              <a:rPr lang="en-US" altLang="zh-CN" sz="2800" b="1" dirty="0">
                <a:solidFill>
                  <a:srgbClr val="0000FF"/>
                </a:solidFill>
                <a:latin typeface="楷体" pitchFamily="49" charset="-122"/>
                <a:ea typeface="楷体" pitchFamily="49" charset="-122"/>
              </a:rPr>
              <a:t>2023-11-24</a:t>
            </a:r>
          </a:p>
        </p:txBody>
      </p:sp>
      <p:pic>
        <p:nvPicPr>
          <p:cNvPr id="3891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306" y="355983"/>
            <a:ext cx="2303462"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F943B7A4-FF7C-4B6B-991D-ECCC4148B347}"/>
              </a:ext>
            </a:extLst>
          </p:cNvPr>
          <p:cNvSpPr txBox="1"/>
          <p:nvPr/>
        </p:nvSpPr>
        <p:spPr>
          <a:xfrm>
            <a:off x="391885" y="5330716"/>
            <a:ext cx="8360229" cy="1200329"/>
          </a:xfrm>
          <a:prstGeom prst="rect">
            <a:avLst/>
          </a:prstGeom>
          <a:noFill/>
        </p:spPr>
        <p:txBody>
          <a:bodyPr wrap="square" rtlCol="0">
            <a:spAutoFit/>
          </a:bodyPr>
          <a:lstStyle/>
          <a:p>
            <a:r>
              <a:rPr lang="en-US" altLang="zh-CN" b="0" i="0" dirty="0">
                <a:solidFill>
                  <a:srgbClr val="222222"/>
                </a:solidFill>
                <a:effectLst/>
                <a:latin typeface="Arial" panose="020B0604020202020204" pitchFamily="34" charset="0"/>
              </a:rPr>
              <a:t>Xu M, Qin L, Chen W, et al. Multi-view Adversarial Discriminator: Mine the Non-causal Factors for Object Detection in Unseen Domains[C]//Proceedings of the IEEE/CVF Conference on Computer Vision and Pattern Recognition. 2023: 8103-8112.</a:t>
            </a:r>
            <a:endParaRPr lang="zh-CN" altLang="en-US" dirty="0"/>
          </a:p>
        </p:txBody>
      </p:sp>
    </p:spTree>
    <p:extLst>
      <p:ext uri="{BB962C8B-B14F-4D97-AF65-F5344CB8AC3E}">
        <p14:creationId xmlns:p14="http://schemas.microsoft.com/office/powerpoint/2010/main" val="653991407"/>
      </p:ext>
    </p:extLst>
  </p:cSld>
  <p:clrMapOvr>
    <a:masterClrMapping/>
  </p:clrMapOvr>
  <mc:AlternateContent xmlns:mc="http://schemas.openxmlformats.org/markup-compatibility/2006" xmlns:p14="http://schemas.microsoft.com/office/powerpoint/2010/main">
    <mc:Choice Requires="p14">
      <p:transition spd="slow" p14:dur="2000" advTm="3319"/>
    </mc:Choice>
    <mc:Fallback xmlns="">
      <p:transition spd="slow" advTm="331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FE950B9-D5D3-1E58-FB40-2FC30FE9C6A5}"/>
              </a:ext>
            </a:extLst>
          </p:cNvPr>
          <p:cNvSpPr txBox="1">
            <a:spLocks/>
          </p:cNvSpPr>
          <p:nvPr/>
        </p:nvSpPr>
        <p:spPr>
          <a:xfrm>
            <a:off x="2" y="0"/>
            <a:ext cx="9144000" cy="647701"/>
          </a:xfrm>
          <a:prstGeom prst="rect">
            <a:avLst/>
          </a:prstGeom>
          <a:solidFill>
            <a:srgbClr val="02409A"/>
          </a:solidFill>
          <a:ln>
            <a:noFill/>
          </a:ln>
          <a:effectLst/>
        </p:spPr>
        <p:txBody>
          <a:bodyPr tIns="0" bIns="0" anchor="ctr"/>
          <a:lstStyle/>
          <a:p>
            <a:pPr algn="ctr">
              <a:spcBef>
                <a:spcPct val="0"/>
              </a:spcBef>
              <a:defRPr/>
            </a:pPr>
            <a:endParaRPr lang="zh-CN" altLang="en-US" sz="3600" b="1" dirty="0">
              <a:solidFill>
                <a:prstClr val="white"/>
              </a:solidFill>
              <a:latin typeface="微软雅黑" pitchFamily="34" charset="-122"/>
              <a:ea typeface="微软雅黑" pitchFamily="34" charset="-122"/>
            </a:endParaRPr>
          </a:p>
        </p:txBody>
      </p:sp>
      <p:cxnSp>
        <p:nvCxnSpPr>
          <p:cNvPr id="5" name="直接连接符 19">
            <a:extLst>
              <a:ext uri="{FF2B5EF4-FFF2-40B4-BE49-F238E27FC236}">
                <a16:creationId xmlns:a16="http://schemas.microsoft.com/office/drawing/2014/main" id="{CFA64C9A-D1AF-7285-C7F2-E3FF05E173D3}"/>
              </a:ext>
            </a:extLst>
          </p:cNvPr>
          <p:cNvCxnSpPr>
            <a:cxnSpLocks/>
          </p:cNvCxnSpPr>
          <p:nvPr/>
        </p:nvCxnSpPr>
        <p:spPr bwMode="auto">
          <a:xfrm flipH="1">
            <a:off x="156024" y="15479"/>
            <a:ext cx="1190" cy="63103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6" name="直接连接符 20">
            <a:extLst>
              <a:ext uri="{FF2B5EF4-FFF2-40B4-BE49-F238E27FC236}">
                <a16:creationId xmlns:a16="http://schemas.microsoft.com/office/drawing/2014/main" id="{482D6F2C-DF98-BFBC-0E99-18B1E8BD381F}"/>
              </a:ext>
            </a:extLst>
          </p:cNvPr>
          <p:cNvCxnSpPr>
            <a:cxnSpLocks/>
          </p:cNvCxnSpPr>
          <p:nvPr/>
        </p:nvCxnSpPr>
        <p:spPr bwMode="auto">
          <a:xfrm flipH="1">
            <a:off x="202456" y="14287"/>
            <a:ext cx="1191" cy="415529"/>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7" name="直接连接符 30">
            <a:extLst>
              <a:ext uri="{FF2B5EF4-FFF2-40B4-BE49-F238E27FC236}">
                <a16:creationId xmlns:a16="http://schemas.microsoft.com/office/drawing/2014/main" id="{3B1A3FCF-0050-F101-2F0F-1B8C38AC8422}"/>
              </a:ext>
            </a:extLst>
          </p:cNvPr>
          <p:cNvCxnSpPr>
            <a:cxnSpLocks/>
          </p:cNvCxnSpPr>
          <p:nvPr/>
        </p:nvCxnSpPr>
        <p:spPr bwMode="auto">
          <a:xfrm>
            <a:off x="251272" y="14287"/>
            <a:ext cx="0" cy="2238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8" name="TextBox 19">
            <a:extLst>
              <a:ext uri="{FF2B5EF4-FFF2-40B4-BE49-F238E27FC236}">
                <a16:creationId xmlns:a16="http://schemas.microsoft.com/office/drawing/2014/main" id="{003E9957-145D-B9ED-3A85-A6E1153D1AA9}"/>
              </a:ext>
            </a:extLst>
          </p:cNvPr>
          <p:cNvSpPr txBox="1">
            <a:spLocks noChangeArrowheads="1"/>
          </p:cNvSpPr>
          <p:nvPr/>
        </p:nvSpPr>
        <p:spPr bwMode="auto">
          <a:xfrm>
            <a:off x="285799" y="141683"/>
            <a:ext cx="702334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250" b="1" dirty="0">
                <a:solidFill>
                  <a:prstClr val="white"/>
                </a:solidFill>
                <a:latin typeface="微软雅黑" panose="020B0503020204020204" pitchFamily="34" charset="-122"/>
                <a:ea typeface="微软雅黑" panose="020B0503020204020204" pitchFamily="34" charset="-122"/>
                <a:cs typeface="Arial" pitchFamily="34" charset="0"/>
              </a:rPr>
              <a:t>Spurious Correlations Generator</a:t>
            </a:r>
          </a:p>
        </p:txBody>
      </p:sp>
      <p:pic>
        <p:nvPicPr>
          <p:cNvPr id="9" name="图片 8">
            <a:extLst>
              <a:ext uri="{FF2B5EF4-FFF2-40B4-BE49-F238E27FC236}">
                <a16:creationId xmlns:a16="http://schemas.microsoft.com/office/drawing/2014/main" id="{1C695E47-CFF9-4DAC-B6D4-CE0BFEA8F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272" y="881604"/>
            <a:ext cx="8638683" cy="2471195"/>
          </a:xfrm>
          <a:prstGeom prst="rect">
            <a:avLst/>
          </a:prstGeom>
        </p:spPr>
      </p:pic>
      <p:sp>
        <p:nvSpPr>
          <p:cNvPr id="14" name="文本框 13">
            <a:extLst>
              <a:ext uri="{FF2B5EF4-FFF2-40B4-BE49-F238E27FC236}">
                <a16:creationId xmlns:a16="http://schemas.microsoft.com/office/drawing/2014/main" id="{BA6A4876-885C-41A8-B2CD-571A830F3593}"/>
              </a:ext>
            </a:extLst>
          </p:cNvPr>
          <p:cNvSpPr txBox="1"/>
          <p:nvPr/>
        </p:nvSpPr>
        <p:spPr>
          <a:xfrm>
            <a:off x="430413" y="3657599"/>
            <a:ext cx="8280400" cy="1710084"/>
          </a:xfrm>
          <a:prstGeom prst="rect">
            <a:avLst/>
          </a:prstGeom>
          <a:noFill/>
        </p:spPr>
        <p:txBody>
          <a:bodyPr wrap="square" rtlCol="0">
            <a:spAutoFit/>
          </a:bodyPr>
          <a:lstStyle/>
          <a:p>
            <a:pPr marL="342900" indent="-342900">
              <a:lnSpc>
                <a:spcPct val="150000"/>
              </a:lnSpc>
              <a:buFont typeface="+mj-lt"/>
              <a:buAutoNum type="arabicPeriod"/>
            </a:pPr>
            <a:r>
              <a:rPr lang="zh-CN" altLang="en-US" b="0" i="0" dirty="0">
                <a:solidFill>
                  <a:srgbClr val="000000"/>
                </a:solidFill>
                <a:effectLst/>
                <a:latin typeface="微软雅黑" panose="020B0503020204020204" pitchFamily="34" charset="-122"/>
                <a:ea typeface="微软雅黑" panose="020B0503020204020204" pitchFamily="34" charset="-122"/>
              </a:rPr>
              <a:t>采用离散余弦变换，得到输入图像的频谱</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b="0" i="0" dirty="0">
                <a:solidFill>
                  <a:srgbClr val="000000"/>
                </a:solidFill>
                <a:effectLst/>
                <a:latin typeface="微软雅黑" panose="020B0503020204020204" pitchFamily="34" charset="-122"/>
                <a:ea typeface="微软雅黑" panose="020B0503020204020204" pitchFamily="34" charset="-122"/>
              </a:rPr>
              <a:t>在频域通过带通滤波器分离非因果因素和因果因素</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b="0" i="0" dirty="0">
                <a:solidFill>
                  <a:srgbClr val="000000"/>
                </a:solidFill>
                <a:effectLst/>
                <a:latin typeface="微软雅黑" panose="020B0503020204020204" pitchFamily="34" charset="-122"/>
                <a:ea typeface="微软雅黑" panose="020B0503020204020204" pitchFamily="34" charset="-122"/>
              </a:rPr>
              <a:t>根据高斯分布将非因果因素</a:t>
            </a:r>
            <a:r>
              <a:rPr lang="en-US" altLang="zh-CN" b="0" i="0" dirty="0">
                <a:solidFill>
                  <a:srgbClr val="000000"/>
                </a:solidFill>
                <a:effectLst/>
                <a:latin typeface="微软雅黑" panose="020B0503020204020204" pitchFamily="34" charset="-122"/>
                <a:ea typeface="微软雅黑" panose="020B0503020204020204" pitchFamily="34" charset="-122"/>
              </a:rPr>
              <a:t>S</a:t>
            </a:r>
            <a:r>
              <a:rPr lang="zh-CN" altLang="en-US" b="0" i="0" dirty="0">
                <a:solidFill>
                  <a:srgbClr val="000000"/>
                </a:solidFill>
                <a:effectLst/>
                <a:latin typeface="微软雅黑" panose="020B0503020204020204" pitchFamily="34" charset="-122"/>
                <a:ea typeface="微软雅黑" panose="020B0503020204020204" pitchFamily="34" charset="-122"/>
              </a:rPr>
              <a:t>随机化为</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b="0" i="0" dirty="0">
                <a:solidFill>
                  <a:srgbClr val="000000"/>
                </a:solidFill>
                <a:effectLst/>
                <a:latin typeface="微软雅黑" panose="020B0503020204020204" pitchFamily="34" charset="-122"/>
                <a:ea typeface="微软雅黑" panose="020B0503020204020204" pitchFamily="34" charset="-122"/>
              </a:rPr>
              <a:t>通过对增广谱进行离散余弦逆变换</a:t>
            </a:r>
            <a:r>
              <a:rPr lang="en-US" altLang="zh-CN" b="0" i="0" dirty="0">
                <a:solidFill>
                  <a:srgbClr val="000000"/>
                </a:solidFill>
                <a:effectLst/>
                <a:latin typeface="微软雅黑" panose="020B0503020204020204" pitchFamily="34" charset="-122"/>
                <a:ea typeface="微软雅黑" panose="020B0503020204020204" pitchFamily="34" charset="-122"/>
              </a:rPr>
              <a:t>F(·)</a:t>
            </a:r>
            <a:r>
              <a:rPr lang="zh-CN" altLang="en-US" b="0" i="0" dirty="0">
                <a:solidFill>
                  <a:srgbClr val="000000"/>
                </a:solidFill>
                <a:effectLst/>
                <a:latin typeface="微软雅黑" panose="020B0503020204020204" pitchFamily="34" charset="-122"/>
                <a:ea typeface="微软雅黑" panose="020B0503020204020204" pitchFamily="34" charset="-122"/>
              </a:rPr>
              <a:t>，得到具有潜在非因果因素的增广图像</a:t>
            </a:r>
            <a:endParaRPr lang="zh-CN" altLang="en-US" dirty="0"/>
          </a:p>
        </p:txBody>
      </p:sp>
      <p:pic>
        <p:nvPicPr>
          <p:cNvPr id="17" name="图片 16">
            <a:extLst>
              <a:ext uri="{FF2B5EF4-FFF2-40B4-BE49-F238E27FC236}">
                <a16:creationId xmlns:a16="http://schemas.microsoft.com/office/drawing/2014/main" id="{69C18CA9-B1DF-4E9F-AA24-8346697AA1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4130" y="5672483"/>
            <a:ext cx="5415739" cy="451312"/>
          </a:xfrm>
          <a:prstGeom prst="rect">
            <a:avLst/>
          </a:prstGeom>
        </p:spPr>
      </p:pic>
      <p:pic>
        <p:nvPicPr>
          <p:cNvPr id="22" name="图片 21">
            <a:extLst>
              <a:ext uri="{FF2B5EF4-FFF2-40B4-BE49-F238E27FC236}">
                <a16:creationId xmlns:a16="http://schemas.microsoft.com/office/drawing/2014/main" id="{11DAC382-8CCF-43D9-978C-1DB6DF4CD7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9663" y="3813623"/>
            <a:ext cx="553822" cy="264511"/>
          </a:xfrm>
          <a:prstGeom prst="rect">
            <a:avLst/>
          </a:prstGeom>
        </p:spPr>
      </p:pic>
      <p:pic>
        <p:nvPicPr>
          <p:cNvPr id="24" name="图片 23">
            <a:extLst>
              <a:ext uri="{FF2B5EF4-FFF2-40B4-BE49-F238E27FC236}">
                <a16:creationId xmlns:a16="http://schemas.microsoft.com/office/drawing/2014/main" id="{6C764913-C850-420B-A0D6-20AC23FFAF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0216" y="4667517"/>
            <a:ext cx="1846537" cy="211497"/>
          </a:xfrm>
          <a:prstGeom prst="rect">
            <a:avLst/>
          </a:prstGeom>
        </p:spPr>
      </p:pic>
      <p:pic>
        <p:nvPicPr>
          <p:cNvPr id="26" name="图片 25">
            <a:extLst>
              <a:ext uri="{FF2B5EF4-FFF2-40B4-BE49-F238E27FC236}">
                <a16:creationId xmlns:a16="http://schemas.microsoft.com/office/drawing/2014/main" id="{E4E8118E-8BDB-47F8-850C-ADE40391AA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72714" y="4682031"/>
            <a:ext cx="762901" cy="211497"/>
          </a:xfrm>
          <a:prstGeom prst="rect">
            <a:avLst/>
          </a:prstGeom>
        </p:spPr>
      </p:pic>
    </p:spTree>
    <p:extLst>
      <p:ext uri="{BB962C8B-B14F-4D97-AF65-F5344CB8AC3E}">
        <p14:creationId xmlns:p14="http://schemas.microsoft.com/office/powerpoint/2010/main" val="203956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1"/>
          <p:cNvGrpSpPr/>
          <p:nvPr/>
        </p:nvGrpSpPr>
        <p:grpSpPr bwMode="auto">
          <a:xfrm>
            <a:off x="1868003" y="1593850"/>
            <a:ext cx="5614465" cy="792163"/>
            <a:chOff x="1329" y="1795"/>
            <a:chExt cx="2943" cy="499"/>
          </a:xfrm>
          <a:solidFill>
            <a:schemeClr val="accent1">
              <a:lumMod val="60000"/>
              <a:lumOff val="40000"/>
            </a:schemeClr>
          </a:solidFill>
        </p:grpSpPr>
        <p:sp>
          <p:nvSpPr>
            <p:cNvPr id="60" name="AutoShape 52"/>
            <p:cNvSpPr>
              <a:spLocks noChangeArrowheads="1"/>
            </p:cNvSpPr>
            <p:nvPr/>
          </p:nvSpPr>
          <p:spPr bwMode="gray">
            <a:xfrm>
              <a:off x="1536" y="1840"/>
              <a:ext cx="2736" cy="409"/>
            </a:xfrm>
            <a:prstGeom prst="roundRect">
              <a:avLst>
                <a:gd name="adj" fmla="val 16667"/>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研究背景</a:t>
              </a:r>
              <a:endParaRPr kumimoji="0" lang="en-US" altLang="zh-CN" sz="2400" b="1" dirty="0">
                <a:solidFill>
                  <a:schemeClr val="bg1">
                    <a:lumMod val="95000"/>
                  </a:schemeClr>
                </a:solidFill>
                <a:ea typeface="微软雅黑" panose="020B0503020204020204" pitchFamily="34" charset="-122"/>
              </a:endParaRPr>
            </a:p>
          </p:txBody>
        </p:sp>
        <p:sp>
          <p:nvSpPr>
            <p:cNvPr id="61" name="AutoShape 53"/>
            <p:cNvSpPr>
              <a:spLocks noChangeArrowheads="1"/>
            </p:cNvSpPr>
            <p:nvPr/>
          </p:nvSpPr>
          <p:spPr bwMode="gray">
            <a:xfrm>
              <a:off x="1329" y="1795"/>
              <a:ext cx="499" cy="499"/>
            </a:xfrm>
            <a:prstGeom prst="diamond">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en-US"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1</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2" name="Group 51"/>
          <p:cNvGrpSpPr/>
          <p:nvPr/>
        </p:nvGrpSpPr>
        <p:grpSpPr bwMode="auto">
          <a:xfrm>
            <a:off x="1868004" y="2601914"/>
            <a:ext cx="5614464" cy="792162"/>
            <a:chOff x="1329" y="1795"/>
            <a:chExt cx="2943" cy="499"/>
          </a:xfrm>
          <a:solidFill>
            <a:schemeClr val="accent1">
              <a:lumMod val="60000"/>
              <a:lumOff val="40000"/>
            </a:schemeClr>
          </a:solidFill>
        </p:grpSpPr>
        <p:sp>
          <p:nvSpPr>
            <p:cNvPr id="63" name="AutoShape 52"/>
            <p:cNvSpPr>
              <a:spLocks noChangeArrowheads="1"/>
            </p:cNvSpPr>
            <p:nvPr/>
          </p:nvSpPr>
          <p:spPr bwMode="gray">
            <a:xfrm>
              <a:off x="1536" y="1840"/>
              <a:ext cx="2736" cy="409"/>
            </a:xfrm>
            <a:prstGeom prst="roundRect">
              <a:avLst>
                <a:gd name="adj" fmla="val 16667"/>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kumimoji="0" lang="en-US" altLang="zh-CN" sz="2400" b="1" dirty="0">
                  <a:solidFill>
                    <a:schemeClr val="bg1">
                      <a:lumMod val="95000"/>
                    </a:schemeClr>
                  </a:solidFill>
                  <a:ea typeface="微软雅黑" panose="020B0503020204020204" pitchFamily="34" charset="-122"/>
                </a:rPr>
                <a:t>Spurious Correlations Generator</a:t>
              </a:r>
            </a:p>
          </p:txBody>
        </p:sp>
        <p:sp>
          <p:nvSpPr>
            <p:cNvPr id="64" name="AutoShape 53"/>
            <p:cNvSpPr>
              <a:spLocks noChangeArrowheads="1"/>
            </p:cNvSpPr>
            <p:nvPr/>
          </p:nvSpPr>
          <p:spPr bwMode="gray">
            <a:xfrm>
              <a:off x="1329" y="1795"/>
              <a:ext cx="499" cy="499"/>
            </a:xfrm>
            <a:prstGeom prst="diamond">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en-US"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2</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5" name="Group 51"/>
          <p:cNvGrpSpPr/>
          <p:nvPr/>
        </p:nvGrpSpPr>
        <p:grpSpPr bwMode="auto">
          <a:xfrm>
            <a:off x="1868003" y="3609977"/>
            <a:ext cx="5614465" cy="792162"/>
            <a:chOff x="1329" y="1795"/>
            <a:chExt cx="2943" cy="499"/>
          </a:xfrm>
          <a:solidFill>
            <a:schemeClr val="accent1">
              <a:lumMod val="75000"/>
            </a:schemeClr>
          </a:solidFill>
        </p:grpSpPr>
        <p:sp>
          <p:nvSpPr>
            <p:cNvPr id="66" name="AutoShape 52"/>
            <p:cNvSpPr>
              <a:spLocks noChangeArrowheads="1"/>
            </p:cNvSpPr>
            <p:nvPr/>
          </p:nvSpPr>
          <p:spPr bwMode="gray">
            <a:xfrm>
              <a:off x="1536" y="1840"/>
              <a:ext cx="2736" cy="409"/>
            </a:xfrm>
            <a:prstGeom prst="roundRect">
              <a:avLst>
                <a:gd name="adj" fmla="val 16667"/>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en-US" altLang="zh-CN" sz="2400" b="1" dirty="0">
                  <a:solidFill>
                    <a:schemeClr val="bg1">
                      <a:lumMod val="95000"/>
                    </a:schemeClr>
                  </a:solidFill>
                  <a:ea typeface="微软雅黑" panose="020B0503020204020204" pitchFamily="34" charset="-122"/>
                </a:rPr>
                <a:t>Multi-View Domain Classifier</a:t>
              </a:r>
            </a:p>
          </p:txBody>
        </p:sp>
        <p:sp>
          <p:nvSpPr>
            <p:cNvPr id="67" name="AutoShape 53"/>
            <p:cNvSpPr>
              <a:spLocks noChangeArrowheads="1"/>
            </p:cNvSpPr>
            <p:nvPr/>
          </p:nvSpPr>
          <p:spPr bwMode="gray">
            <a:xfrm>
              <a:off x="1329" y="1795"/>
              <a:ext cx="499" cy="499"/>
            </a:xfrm>
            <a:prstGeom prst="diamond">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3</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8" name="Group 51"/>
          <p:cNvGrpSpPr/>
          <p:nvPr/>
        </p:nvGrpSpPr>
        <p:grpSpPr bwMode="auto">
          <a:xfrm>
            <a:off x="1875940" y="4618039"/>
            <a:ext cx="5606528" cy="792163"/>
            <a:chOff x="1329" y="1795"/>
            <a:chExt cx="2943" cy="499"/>
          </a:xfrm>
          <a:solidFill>
            <a:schemeClr val="accent1">
              <a:lumMod val="40000"/>
              <a:lumOff val="60000"/>
            </a:schemeClr>
          </a:solidFill>
        </p:grpSpPr>
        <p:sp>
          <p:nvSpPr>
            <p:cNvPr id="69" name="AutoShape 52"/>
            <p:cNvSpPr>
              <a:spLocks noChangeArrowheads="1"/>
            </p:cNvSpPr>
            <p:nvPr/>
          </p:nvSpPr>
          <p:spPr bwMode="gray">
            <a:xfrm>
              <a:off x="1536" y="1840"/>
              <a:ext cx="2736" cy="409"/>
            </a:xfrm>
            <a:prstGeom prst="roundRect">
              <a:avLst>
                <a:gd name="adj" fmla="val 16667"/>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zh-CN" altLang="en-US" sz="2400" b="1" dirty="0">
                  <a:solidFill>
                    <a:schemeClr val="bg1">
                      <a:lumMod val="95000"/>
                    </a:schemeClr>
                  </a:solidFill>
                  <a:ea typeface="微软雅黑" panose="020B0503020204020204" pitchFamily="34" charset="-122"/>
                </a:rPr>
                <a:t>实验</a:t>
              </a:r>
              <a:r>
                <a:rPr kumimoji="0" lang="zh-CN" altLang="en-US" sz="2400" b="1" dirty="0">
                  <a:solidFill>
                    <a:schemeClr val="bg1">
                      <a:lumMod val="95000"/>
                    </a:schemeClr>
                  </a:solidFill>
                  <a:ea typeface="微软雅黑" panose="020B0503020204020204" pitchFamily="34" charset="-122"/>
                </a:rPr>
                <a:t>与讨论</a:t>
              </a:r>
            </a:p>
          </p:txBody>
        </p:sp>
        <p:sp>
          <p:nvSpPr>
            <p:cNvPr id="70" name="AutoShape 53"/>
            <p:cNvSpPr>
              <a:spLocks noChangeArrowheads="1"/>
            </p:cNvSpPr>
            <p:nvPr/>
          </p:nvSpPr>
          <p:spPr bwMode="gray">
            <a:xfrm>
              <a:off x="1329" y="1795"/>
              <a:ext cx="499" cy="499"/>
            </a:xfrm>
            <a:prstGeom prst="diamond">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4</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3" name="灯片编号占位符 2"/>
          <p:cNvSpPr>
            <a:spLocks noGrp="1"/>
          </p:cNvSpPr>
          <p:nvPr>
            <p:ph type="sldNum" sz="quarter" idx="12"/>
          </p:nvPr>
        </p:nvSpPr>
        <p:spPr/>
        <p:txBody>
          <a:bodyPr/>
          <a:lstStyle/>
          <a:p>
            <a:fld id="{4EC1BF5A-C425-4E74-8F3E-45DADA896AD1}" type="slidenum">
              <a:rPr lang="zh-CN" altLang="en-US" smtClean="0"/>
              <a:t>11</a:t>
            </a:fld>
            <a:endParaRPr lang="zh-CN" altLang="en-US"/>
          </a:p>
        </p:txBody>
      </p:sp>
      <p:sp>
        <p:nvSpPr>
          <p:cNvPr id="2" name="标题 3">
            <a:extLst>
              <a:ext uri="{FF2B5EF4-FFF2-40B4-BE49-F238E27FC236}">
                <a16:creationId xmlns:a16="http://schemas.microsoft.com/office/drawing/2014/main" id="{AC30502B-F96F-D074-D147-87CF1C526F9A}"/>
              </a:ext>
            </a:extLst>
          </p:cNvPr>
          <p:cNvSpPr txBox="1">
            <a:spLocks/>
          </p:cNvSpPr>
          <p:nvPr/>
        </p:nvSpPr>
        <p:spPr>
          <a:xfrm>
            <a:off x="2" y="0"/>
            <a:ext cx="9144000" cy="647701"/>
          </a:xfrm>
          <a:prstGeom prst="rect">
            <a:avLst/>
          </a:prstGeom>
          <a:solidFill>
            <a:srgbClr val="02409A"/>
          </a:solidFill>
          <a:ln>
            <a:noFill/>
          </a:ln>
          <a:effectLst/>
        </p:spPr>
        <p:txBody>
          <a:bodyPr tIns="0" bIns="0" anchor="ctr"/>
          <a:lstStyle/>
          <a:p>
            <a:pPr algn="ctr">
              <a:spcBef>
                <a:spcPct val="0"/>
              </a:spcBef>
              <a:defRPr/>
            </a:pPr>
            <a:endParaRPr lang="zh-CN" altLang="en-US" sz="3600" b="1" dirty="0">
              <a:solidFill>
                <a:prstClr val="white"/>
              </a:solidFill>
              <a:latin typeface="微软雅黑" pitchFamily="34" charset="-122"/>
              <a:ea typeface="微软雅黑" pitchFamily="34" charset="-122"/>
            </a:endParaRPr>
          </a:p>
        </p:txBody>
      </p:sp>
      <p:cxnSp>
        <p:nvCxnSpPr>
          <p:cNvPr id="4" name="直接连接符 19">
            <a:extLst>
              <a:ext uri="{FF2B5EF4-FFF2-40B4-BE49-F238E27FC236}">
                <a16:creationId xmlns:a16="http://schemas.microsoft.com/office/drawing/2014/main" id="{6A43FCE0-6B61-3DAD-2879-443E7CBEDDCB}"/>
              </a:ext>
            </a:extLst>
          </p:cNvPr>
          <p:cNvCxnSpPr>
            <a:cxnSpLocks/>
          </p:cNvCxnSpPr>
          <p:nvPr/>
        </p:nvCxnSpPr>
        <p:spPr bwMode="auto">
          <a:xfrm flipH="1">
            <a:off x="156024" y="15479"/>
            <a:ext cx="1190" cy="63103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5" name="直接连接符 20">
            <a:extLst>
              <a:ext uri="{FF2B5EF4-FFF2-40B4-BE49-F238E27FC236}">
                <a16:creationId xmlns:a16="http://schemas.microsoft.com/office/drawing/2014/main" id="{62D7FA95-75B9-5347-5EE7-9E88C73EDEC9}"/>
              </a:ext>
            </a:extLst>
          </p:cNvPr>
          <p:cNvCxnSpPr>
            <a:cxnSpLocks/>
          </p:cNvCxnSpPr>
          <p:nvPr/>
        </p:nvCxnSpPr>
        <p:spPr bwMode="auto">
          <a:xfrm flipH="1">
            <a:off x="202456" y="14287"/>
            <a:ext cx="1191" cy="415529"/>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6" name="直接连接符 30">
            <a:extLst>
              <a:ext uri="{FF2B5EF4-FFF2-40B4-BE49-F238E27FC236}">
                <a16:creationId xmlns:a16="http://schemas.microsoft.com/office/drawing/2014/main" id="{3EF78B8A-ECF0-AE7D-25A4-03F75AA3880C}"/>
              </a:ext>
            </a:extLst>
          </p:cNvPr>
          <p:cNvCxnSpPr>
            <a:cxnSpLocks/>
          </p:cNvCxnSpPr>
          <p:nvPr/>
        </p:nvCxnSpPr>
        <p:spPr bwMode="auto">
          <a:xfrm>
            <a:off x="251272" y="14287"/>
            <a:ext cx="0" cy="2238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7" name="TextBox 19">
            <a:extLst>
              <a:ext uri="{FF2B5EF4-FFF2-40B4-BE49-F238E27FC236}">
                <a16:creationId xmlns:a16="http://schemas.microsoft.com/office/drawing/2014/main" id="{A1E2CAF2-D26C-DE04-34EB-6C4B0924FA6E}"/>
              </a:ext>
            </a:extLst>
          </p:cNvPr>
          <p:cNvSpPr txBox="1">
            <a:spLocks noChangeArrowheads="1"/>
          </p:cNvSpPr>
          <p:nvPr/>
        </p:nvSpPr>
        <p:spPr bwMode="auto">
          <a:xfrm>
            <a:off x="285799" y="141683"/>
            <a:ext cx="702334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2250" b="1" dirty="0">
                <a:solidFill>
                  <a:prstClr val="white"/>
                </a:solidFill>
                <a:latin typeface="微软雅黑" panose="020B0503020204020204" pitchFamily="34" charset="-122"/>
                <a:ea typeface="微软雅黑" panose="020B0503020204020204" pitchFamily="34" charset="-122"/>
                <a:cs typeface="Arial" pitchFamily="34" charset="0"/>
              </a:rPr>
              <a:t>提纲</a:t>
            </a:r>
          </a:p>
        </p:txBody>
      </p:sp>
    </p:spTree>
    <p:extLst>
      <p:ext uri="{BB962C8B-B14F-4D97-AF65-F5344CB8AC3E}">
        <p14:creationId xmlns:p14="http://schemas.microsoft.com/office/powerpoint/2010/main" val="2123465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FE950B9-D5D3-1E58-FB40-2FC30FE9C6A5}"/>
              </a:ext>
            </a:extLst>
          </p:cNvPr>
          <p:cNvSpPr txBox="1">
            <a:spLocks/>
          </p:cNvSpPr>
          <p:nvPr/>
        </p:nvSpPr>
        <p:spPr>
          <a:xfrm>
            <a:off x="2" y="0"/>
            <a:ext cx="9144000" cy="647701"/>
          </a:xfrm>
          <a:prstGeom prst="rect">
            <a:avLst/>
          </a:prstGeom>
          <a:solidFill>
            <a:srgbClr val="02409A"/>
          </a:solidFill>
          <a:ln>
            <a:noFill/>
          </a:ln>
          <a:effectLst/>
        </p:spPr>
        <p:txBody>
          <a:bodyPr tIns="0" bIns="0" anchor="ctr"/>
          <a:lstStyle/>
          <a:p>
            <a:pPr algn="ctr">
              <a:spcBef>
                <a:spcPct val="0"/>
              </a:spcBef>
              <a:defRPr/>
            </a:pPr>
            <a:endParaRPr lang="zh-CN" altLang="en-US" sz="3600" b="1" dirty="0">
              <a:solidFill>
                <a:prstClr val="white"/>
              </a:solidFill>
              <a:latin typeface="微软雅黑" pitchFamily="34" charset="-122"/>
              <a:ea typeface="微软雅黑" pitchFamily="34" charset="-122"/>
            </a:endParaRPr>
          </a:p>
        </p:txBody>
      </p:sp>
      <p:cxnSp>
        <p:nvCxnSpPr>
          <p:cNvPr id="5" name="直接连接符 19">
            <a:extLst>
              <a:ext uri="{FF2B5EF4-FFF2-40B4-BE49-F238E27FC236}">
                <a16:creationId xmlns:a16="http://schemas.microsoft.com/office/drawing/2014/main" id="{CFA64C9A-D1AF-7285-C7F2-E3FF05E173D3}"/>
              </a:ext>
            </a:extLst>
          </p:cNvPr>
          <p:cNvCxnSpPr>
            <a:cxnSpLocks/>
          </p:cNvCxnSpPr>
          <p:nvPr/>
        </p:nvCxnSpPr>
        <p:spPr bwMode="auto">
          <a:xfrm flipH="1">
            <a:off x="156024" y="15479"/>
            <a:ext cx="1190" cy="63103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6" name="直接连接符 20">
            <a:extLst>
              <a:ext uri="{FF2B5EF4-FFF2-40B4-BE49-F238E27FC236}">
                <a16:creationId xmlns:a16="http://schemas.microsoft.com/office/drawing/2014/main" id="{482D6F2C-DF98-BFBC-0E99-18B1E8BD381F}"/>
              </a:ext>
            </a:extLst>
          </p:cNvPr>
          <p:cNvCxnSpPr>
            <a:cxnSpLocks/>
          </p:cNvCxnSpPr>
          <p:nvPr/>
        </p:nvCxnSpPr>
        <p:spPr bwMode="auto">
          <a:xfrm flipH="1">
            <a:off x="202456" y="14287"/>
            <a:ext cx="1191" cy="415529"/>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7" name="直接连接符 30">
            <a:extLst>
              <a:ext uri="{FF2B5EF4-FFF2-40B4-BE49-F238E27FC236}">
                <a16:creationId xmlns:a16="http://schemas.microsoft.com/office/drawing/2014/main" id="{3B1A3FCF-0050-F101-2F0F-1B8C38AC8422}"/>
              </a:ext>
            </a:extLst>
          </p:cNvPr>
          <p:cNvCxnSpPr>
            <a:cxnSpLocks/>
          </p:cNvCxnSpPr>
          <p:nvPr/>
        </p:nvCxnSpPr>
        <p:spPr bwMode="auto">
          <a:xfrm>
            <a:off x="251272" y="14287"/>
            <a:ext cx="0" cy="2238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17" name="TextBox 19">
            <a:extLst>
              <a:ext uri="{FF2B5EF4-FFF2-40B4-BE49-F238E27FC236}">
                <a16:creationId xmlns:a16="http://schemas.microsoft.com/office/drawing/2014/main" id="{0BD7CA17-F2A3-43C1-BFAD-460DAEFD2F31}"/>
              </a:ext>
            </a:extLst>
          </p:cNvPr>
          <p:cNvSpPr txBox="1">
            <a:spLocks noChangeArrowheads="1"/>
          </p:cNvSpPr>
          <p:nvPr/>
        </p:nvSpPr>
        <p:spPr bwMode="auto">
          <a:xfrm>
            <a:off x="248889" y="149597"/>
            <a:ext cx="702334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250" b="1" dirty="0">
                <a:solidFill>
                  <a:prstClr val="white"/>
                </a:solidFill>
                <a:latin typeface="微软雅黑" panose="020B0503020204020204" pitchFamily="34" charset="-122"/>
                <a:ea typeface="微软雅黑" panose="020B0503020204020204" pitchFamily="34" charset="-122"/>
                <a:cs typeface="Arial" pitchFamily="34" charset="0"/>
              </a:rPr>
              <a:t>Multi-View Domain Classifier</a:t>
            </a:r>
          </a:p>
        </p:txBody>
      </p:sp>
      <p:sp>
        <p:nvSpPr>
          <p:cNvPr id="11" name="文本框 10">
            <a:extLst>
              <a:ext uri="{FF2B5EF4-FFF2-40B4-BE49-F238E27FC236}">
                <a16:creationId xmlns:a16="http://schemas.microsoft.com/office/drawing/2014/main" id="{637022E6-C467-4511-9604-8E1F328AFB6D}"/>
              </a:ext>
            </a:extLst>
          </p:cNvPr>
          <p:cNvSpPr txBox="1"/>
          <p:nvPr/>
        </p:nvSpPr>
        <p:spPr>
          <a:xfrm>
            <a:off x="386776" y="957943"/>
            <a:ext cx="1790368" cy="369332"/>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t>域对抗学习</a:t>
            </a:r>
          </a:p>
        </p:txBody>
      </p:sp>
      <p:pic>
        <p:nvPicPr>
          <p:cNvPr id="18" name="图片 17">
            <a:extLst>
              <a:ext uri="{FF2B5EF4-FFF2-40B4-BE49-F238E27FC236}">
                <a16:creationId xmlns:a16="http://schemas.microsoft.com/office/drawing/2014/main" id="{D454D30D-8E2C-4E08-AC89-07FF2D7C4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89" y="2615254"/>
            <a:ext cx="4435261" cy="1739032"/>
          </a:xfrm>
          <a:prstGeom prst="rect">
            <a:avLst/>
          </a:prstGeom>
        </p:spPr>
      </p:pic>
      <p:sp>
        <p:nvSpPr>
          <p:cNvPr id="19" name="文本框 18">
            <a:extLst>
              <a:ext uri="{FF2B5EF4-FFF2-40B4-BE49-F238E27FC236}">
                <a16:creationId xmlns:a16="http://schemas.microsoft.com/office/drawing/2014/main" id="{50182DF0-550C-4B2A-BE98-7DDBBEA00060}"/>
              </a:ext>
            </a:extLst>
          </p:cNvPr>
          <p:cNvSpPr txBox="1"/>
          <p:nvPr/>
        </p:nvSpPr>
        <p:spPr>
          <a:xfrm>
            <a:off x="248889" y="1876158"/>
            <a:ext cx="5034308" cy="369332"/>
          </a:xfrm>
          <a:prstGeom prst="rect">
            <a:avLst/>
          </a:prstGeom>
          <a:noFill/>
        </p:spPr>
        <p:txBody>
          <a:bodyPr wrap="square" rtlCol="0">
            <a:spAutoFit/>
          </a:bodyPr>
          <a:lstStyle/>
          <a:p>
            <a:r>
              <a:rPr lang="zh-CN" altLang="en-US" dirty="0"/>
              <a:t>特征提取器与域分类器之间的极大极小优化问题</a:t>
            </a:r>
          </a:p>
        </p:txBody>
      </p:sp>
      <p:sp>
        <p:nvSpPr>
          <p:cNvPr id="20" name="箭头: 右 19">
            <a:extLst>
              <a:ext uri="{FF2B5EF4-FFF2-40B4-BE49-F238E27FC236}">
                <a16:creationId xmlns:a16="http://schemas.microsoft.com/office/drawing/2014/main" id="{B44B792D-DBBB-470D-995A-31D811A735F2}"/>
              </a:ext>
            </a:extLst>
          </p:cNvPr>
          <p:cNvSpPr/>
          <p:nvPr/>
        </p:nvSpPr>
        <p:spPr>
          <a:xfrm>
            <a:off x="3911600" y="2794373"/>
            <a:ext cx="1778000" cy="174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38FDD171-CC20-4482-B63A-0188094F128B}"/>
              </a:ext>
            </a:extLst>
          </p:cNvPr>
          <p:cNvSpPr txBox="1"/>
          <p:nvPr/>
        </p:nvSpPr>
        <p:spPr>
          <a:xfrm>
            <a:off x="5907314" y="2615254"/>
            <a:ext cx="2627086" cy="646331"/>
          </a:xfrm>
          <a:prstGeom prst="rect">
            <a:avLst/>
          </a:prstGeom>
          <a:noFill/>
        </p:spPr>
        <p:txBody>
          <a:bodyPr wrap="square" rtlCol="0">
            <a:spAutoFit/>
          </a:bodyPr>
          <a:lstStyle/>
          <a:p>
            <a:r>
              <a:rPr lang="zh-CN" altLang="en-US" dirty="0"/>
              <a:t>单个域分类器</a:t>
            </a:r>
            <a:r>
              <a:rPr lang="en-US" altLang="zh-CN" dirty="0"/>
              <a:t>h</a:t>
            </a:r>
            <a:r>
              <a:rPr lang="zh-CN" altLang="en-US" dirty="0"/>
              <a:t>依赖于最具判别性的域私有特征</a:t>
            </a:r>
          </a:p>
        </p:txBody>
      </p:sp>
      <p:sp>
        <p:nvSpPr>
          <p:cNvPr id="24" name="箭头: 直角上 23">
            <a:extLst>
              <a:ext uri="{FF2B5EF4-FFF2-40B4-BE49-F238E27FC236}">
                <a16:creationId xmlns:a16="http://schemas.microsoft.com/office/drawing/2014/main" id="{4C48E77B-BE61-44FE-931A-9611E89AE647}"/>
              </a:ext>
            </a:extLst>
          </p:cNvPr>
          <p:cNvSpPr/>
          <p:nvPr/>
        </p:nvSpPr>
        <p:spPr>
          <a:xfrm rot="5400000">
            <a:off x="3793578" y="3884294"/>
            <a:ext cx="475532" cy="1538514"/>
          </a:xfrm>
          <a:prstGeom prst="bentUpArrow">
            <a:avLst>
              <a:gd name="adj1" fmla="val 17369"/>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8307CAA6-552A-4399-8234-276A2822332D}"/>
              </a:ext>
            </a:extLst>
          </p:cNvPr>
          <p:cNvSpPr txBox="1"/>
          <p:nvPr/>
        </p:nvSpPr>
        <p:spPr>
          <a:xfrm>
            <a:off x="4876800" y="4468886"/>
            <a:ext cx="3657600" cy="923330"/>
          </a:xfrm>
          <a:prstGeom prst="rect">
            <a:avLst/>
          </a:prstGeom>
          <a:noFill/>
        </p:spPr>
        <p:txBody>
          <a:bodyPr wrap="square" rtlCol="0">
            <a:spAutoFit/>
          </a:bodyPr>
          <a:lstStyle/>
          <a:p>
            <a:r>
              <a:rPr lang="zh-CN" altLang="en-US" dirty="0"/>
              <a:t>使用多个编码器</a:t>
            </a:r>
            <a:r>
              <a:rPr lang="en-US" altLang="zh-CN" dirty="0"/>
              <a:t>e</a:t>
            </a:r>
            <a:r>
              <a:rPr lang="zh-CN" altLang="en-US" dirty="0"/>
              <a:t>将特征映射到不同的潜在空间中，然后用独立的域分类器</a:t>
            </a:r>
            <a:r>
              <a:rPr lang="en-US" altLang="zh-CN" dirty="0"/>
              <a:t>h</a:t>
            </a:r>
            <a:r>
              <a:rPr lang="zh-CN" altLang="en-US" dirty="0"/>
              <a:t>区分每个空间中的特征</a:t>
            </a:r>
          </a:p>
        </p:txBody>
      </p:sp>
    </p:spTree>
    <p:extLst>
      <p:ext uri="{BB962C8B-B14F-4D97-AF65-F5344CB8AC3E}">
        <p14:creationId xmlns:p14="http://schemas.microsoft.com/office/powerpoint/2010/main" val="1861439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FE950B9-D5D3-1E58-FB40-2FC30FE9C6A5}"/>
              </a:ext>
            </a:extLst>
          </p:cNvPr>
          <p:cNvSpPr txBox="1">
            <a:spLocks/>
          </p:cNvSpPr>
          <p:nvPr/>
        </p:nvSpPr>
        <p:spPr>
          <a:xfrm>
            <a:off x="2" y="0"/>
            <a:ext cx="9144000" cy="647701"/>
          </a:xfrm>
          <a:prstGeom prst="rect">
            <a:avLst/>
          </a:prstGeom>
          <a:solidFill>
            <a:srgbClr val="02409A"/>
          </a:solidFill>
          <a:ln>
            <a:noFill/>
          </a:ln>
          <a:effectLst/>
        </p:spPr>
        <p:txBody>
          <a:bodyPr tIns="0" bIns="0" anchor="ctr"/>
          <a:lstStyle/>
          <a:p>
            <a:pPr algn="ctr">
              <a:spcBef>
                <a:spcPct val="0"/>
              </a:spcBef>
              <a:defRPr/>
            </a:pPr>
            <a:endParaRPr lang="zh-CN" altLang="en-US" sz="3600" b="1" dirty="0">
              <a:solidFill>
                <a:prstClr val="white"/>
              </a:solidFill>
              <a:latin typeface="微软雅黑" pitchFamily="34" charset="-122"/>
              <a:ea typeface="微软雅黑" pitchFamily="34" charset="-122"/>
            </a:endParaRPr>
          </a:p>
        </p:txBody>
      </p:sp>
      <p:cxnSp>
        <p:nvCxnSpPr>
          <p:cNvPr id="5" name="直接连接符 19">
            <a:extLst>
              <a:ext uri="{FF2B5EF4-FFF2-40B4-BE49-F238E27FC236}">
                <a16:creationId xmlns:a16="http://schemas.microsoft.com/office/drawing/2014/main" id="{CFA64C9A-D1AF-7285-C7F2-E3FF05E173D3}"/>
              </a:ext>
            </a:extLst>
          </p:cNvPr>
          <p:cNvCxnSpPr>
            <a:cxnSpLocks/>
          </p:cNvCxnSpPr>
          <p:nvPr/>
        </p:nvCxnSpPr>
        <p:spPr bwMode="auto">
          <a:xfrm flipH="1">
            <a:off x="156024" y="15479"/>
            <a:ext cx="1190" cy="63103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6" name="直接连接符 20">
            <a:extLst>
              <a:ext uri="{FF2B5EF4-FFF2-40B4-BE49-F238E27FC236}">
                <a16:creationId xmlns:a16="http://schemas.microsoft.com/office/drawing/2014/main" id="{482D6F2C-DF98-BFBC-0E99-18B1E8BD381F}"/>
              </a:ext>
            </a:extLst>
          </p:cNvPr>
          <p:cNvCxnSpPr>
            <a:cxnSpLocks/>
          </p:cNvCxnSpPr>
          <p:nvPr/>
        </p:nvCxnSpPr>
        <p:spPr bwMode="auto">
          <a:xfrm flipH="1">
            <a:off x="202456" y="14287"/>
            <a:ext cx="1191" cy="415529"/>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7" name="直接连接符 30">
            <a:extLst>
              <a:ext uri="{FF2B5EF4-FFF2-40B4-BE49-F238E27FC236}">
                <a16:creationId xmlns:a16="http://schemas.microsoft.com/office/drawing/2014/main" id="{3B1A3FCF-0050-F101-2F0F-1B8C38AC8422}"/>
              </a:ext>
            </a:extLst>
          </p:cNvPr>
          <p:cNvCxnSpPr>
            <a:cxnSpLocks/>
          </p:cNvCxnSpPr>
          <p:nvPr/>
        </p:nvCxnSpPr>
        <p:spPr bwMode="auto">
          <a:xfrm>
            <a:off x="251272" y="14287"/>
            <a:ext cx="0" cy="2238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17" name="TextBox 19">
            <a:extLst>
              <a:ext uri="{FF2B5EF4-FFF2-40B4-BE49-F238E27FC236}">
                <a16:creationId xmlns:a16="http://schemas.microsoft.com/office/drawing/2014/main" id="{0BD7CA17-F2A3-43C1-BFAD-460DAEFD2F31}"/>
              </a:ext>
            </a:extLst>
          </p:cNvPr>
          <p:cNvSpPr txBox="1">
            <a:spLocks noChangeArrowheads="1"/>
          </p:cNvSpPr>
          <p:nvPr/>
        </p:nvSpPr>
        <p:spPr bwMode="auto">
          <a:xfrm>
            <a:off x="248889" y="149597"/>
            <a:ext cx="702334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250" b="1" dirty="0">
                <a:solidFill>
                  <a:prstClr val="white"/>
                </a:solidFill>
                <a:latin typeface="微软雅黑" panose="020B0503020204020204" pitchFamily="34" charset="-122"/>
                <a:ea typeface="微软雅黑" panose="020B0503020204020204" pitchFamily="34" charset="-122"/>
                <a:cs typeface="Arial" pitchFamily="34" charset="0"/>
              </a:rPr>
              <a:t>Multi-View Domain Classifier</a:t>
            </a:r>
          </a:p>
        </p:txBody>
      </p:sp>
      <p:pic>
        <p:nvPicPr>
          <p:cNvPr id="3" name="图片 2">
            <a:extLst>
              <a:ext uri="{FF2B5EF4-FFF2-40B4-BE49-F238E27FC236}">
                <a16:creationId xmlns:a16="http://schemas.microsoft.com/office/drawing/2014/main" id="{F957AD65-795A-4147-B791-2DB7B1B75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175" y="2115897"/>
            <a:ext cx="4773054" cy="2663284"/>
          </a:xfrm>
          <a:prstGeom prst="rect">
            <a:avLst/>
          </a:prstGeom>
        </p:spPr>
      </p:pic>
      <p:sp>
        <p:nvSpPr>
          <p:cNvPr id="16" name="文本框 15">
            <a:extLst>
              <a:ext uri="{FF2B5EF4-FFF2-40B4-BE49-F238E27FC236}">
                <a16:creationId xmlns:a16="http://schemas.microsoft.com/office/drawing/2014/main" id="{AB9E2B90-A570-45F3-A60D-84EF1854AABE}"/>
              </a:ext>
            </a:extLst>
          </p:cNvPr>
          <p:cNvSpPr txBox="1"/>
          <p:nvPr/>
        </p:nvSpPr>
        <p:spPr>
          <a:xfrm>
            <a:off x="386776" y="957943"/>
            <a:ext cx="1790368" cy="369332"/>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t>分支结构</a:t>
            </a:r>
          </a:p>
        </p:txBody>
      </p:sp>
      <p:sp>
        <p:nvSpPr>
          <p:cNvPr id="9" name="AutoShape 2">
            <a:extLst>
              <a:ext uri="{FF2B5EF4-FFF2-40B4-BE49-F238E27FC236}">
                <a16:creationId xmlns:a16="http://schemas.microsoft.com/office/drawing/2014/main" id="{D6CDF74B-43D5-48F9-8A63-6AD0E075744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a:extLst>
              <a:ext uri="{FF2B5EF4-FFF2-40B4-BE49-F238E27FC236}">
                <a16:creationId xmlns:a16="http://schemas.microsoft.com/office/drawing/2014/main" id="{4E7ADE49-A142-46A1-9E2A-AEC883A97573}"/>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4" name="图片 23">
            <a:extLst>
              <a:ext uri="{FF2B5EF4-FFF2-40B4-BE49-F238E27FC236}">
                <a16:creationId xmlns:a16="http://schemas.microsoft.com/office/drawing/2014/main" id="{FE77EF1A-F32B-4B63-B418-65592C41CF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7543" y="2729277"/>
            <a:ext cx="3306288" cy="647701"/>
          </a:xfrm>
          <a:prstGeom prst="rect">
            <a:avLst/>
          </a:prstGeom>
        </p:spPr>
      </p:pic>
      <p:sp>
        <p:nvSpPr>
          <p:cNvPr id="2" name="文本框 1">
            <a:extLst>
              <a:ext uri="{FF2B5EF4-FFF2-40B4-BE49-F238E27FC236}">
                <a16:creationId xmlns:a16="http://schemas.microsoft.com/office/drawing/2014/main" id="{CEF4CC0C-AE4E-42A9-9802-4C93E2452737}"/>
              </a:ext>
            </a:extLst>
          </p:cNvPr>
          <p:cNvSpPr txBox="1"/>
          <p:nvPr/>
        </p:nvSpPr>
        <p:spPr>
          <a:xfrm>
            <a:off x="5377543" y="2190875"/>
            <a:ext cx="3272972"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重构损失</a:t>
            </a:r>
          </a:p>
        </p:txBody>
      </p:sp>
      <p:sp>
        <p:nvSpPr>
          <p:cNvPr id="11" name="文本框 10">
            <a:extLst>
              <a:ext uri="{FF2B5EF4-FFF2-40B4-BE49-F238E27FC236}">
                <a16:creationId xmlns:a16="http://schemas.microsoft.com/office/drawing/2014/main" id="{CF8478FB-3660-4DFD-A33C-F65AB4E68264}"/>
              </a:ext>
            </a:extLst>
          </p:cNvPr>
          <p:cNvSpPr txBox="1"/>
          <p:nvPr/>
        </p:nvSpPr>
        <p:spPr>
          <a:xfrm>
            <a:off x="5377543" y="3974509"/>
            <a:ext cx="3142343" cy="369332"/>
          </a:xfrm>
          <a:prstGeom prst="rect">
            <a:avLst/>
          </a:prstGeom>
          <a:noFill/>
        </p:spPr>
        <p:txBody>
          <a:bodyPr wrap="square" rtlCol="0">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用于保证语义信息的完整性</a:t>
            </a:r>
            <a:endParaRPr lang="zh-CN" altLang="en-US" dirty="0"/>
          </a:p>
        </p:txBody>
      </p:sp>
    </p:spTree>
    <p:extLst>
      <p:ext uri="{BB962C8B-B14F-4D97-AF65-F5344CB8AC3E}">
        <p14:creationId xmlns:p14="http://schemas.microsoft.com/office/powerpoint/2010/main" val="3045025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FE950B9-D5D3-1E58-FB40-2FC30FE9C6A5}"/>
              </a:ext>
            </a:extLst>
          </p:cNvPr>
          <p:cNvSpPr txBox="1">
            <a:spLocks/>
          </p:cNvSpPr>
          <p:nvPr/>
        </p:nvSpPr>
        <p:spPr>
          <a:xfrm>
            <a:off x="2" y="0"/>
            <a:ext cx="9144000" cy="647701"/>
          </a:xfrm>
          <a:prstGeom prst="rect">
            <a:avLst/>
          </a:prstGeom>
          <a:solidFill>
            <a:srgbClr val="02409A"/>
          </a:solidFill>
          <a:ln>
            <a:noFill/>
          </a:ln>
          <a:effectLst/>
        </p:spPr>
        <p:txBody>
          <a:bodyPr tIns="0" bIns="0" anchor="ctr"/>
          <a:lstStyle/>
          <a:p>
            <a:pPr algn="ctr">
              <a:spcBef>
                <a:spcPct val="0"/>
              </a:spcBef>
              <a:defRPr/>
            </a:pPr>
            <a:endParaRPr lang="zh-CN" altLang="en-US" sz="3600" b="1" dirty="0">
              <a:solidFill>
                <a:prstClr val="white"/>
              </a:solidFill>
              <a:latin typeface="微软雅黑" pitchFamily="34" charset="-122"/>
              <a:ea typeface="微软雅黑" pitchFamily="34" charset="-122"/>
            </a:endParaRPr>
          </a:p>
        </p:txBody>
      </p:sp>
      <p:cxnSp>
        <p:nvCxnSpPr>
          <p:cNvPr id="5" name="直接连接符 19">
            <a:extLst>
              <a:ext uri="{FF2B5EF4-FFF2-40B4-BE49-F238E27FC236}">
                <a16:creationId xmlns:a16="http://schemas.microsoft.com/office/drawing/2014/main" id="{CFA64C9A-D1AF-7285-C7F2-E3FF05E173D3}"/>
              </a:ext>
            </a:extLst>
          </p:cNvPr>
          <p:cNvCxnSpPr>
            <a:cxnSpLocks/>
          </p:cNvCxnSpPr>
          <p:nvPr/>
        </p:nvCxnSpPr>
        <p:spPr bwMode="auto">
          <a:xfrm flipH="1">
            <a:off x="156024" y="15479"/>
            <a:ext cx="1190" cy="63103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6" name="直接连接符 20">
            <a:extLst>
              <a:ext uri="{FF2B5EF4-FFF2-40B4-BE49-F238E27FC236}">
                <a16:creationId xmlns:a16="http://schemas.microsoft.com/office/drawing/2014/main" id="{482D6F2C-DF98-BFBC-0E99-18B1E8BD381F}"/>
              </a:ext>
            </a:extLst>
          </p:cNvPr>
          <p:cNvCxnSpPr>
            <a:cxnSpLocks/>
          </p:cNvCxnSpPr>
          <p:nvPr/>
        </p:nvCxnSpPr>
        <p:spPr bwMode="auto">
          <a:xfrm flipH="1">
            <a:off x="202456" y="14287"/>
            <a:ext cx="1191" cy="415529"/>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7" name="直接连接符 30">
            <a:extLst>
              <a:ext uri="{FF2B5EF4-FFF2-40B4-BE49-F238E27FC236}">
                <a16:creationId xmlns:a16="http://schemas.microsoft.com/office/drawing/2014/main" id="{3B1A3FCF-0050-F101-2F0F-1B8C38AC8422}"/>
              </a:ext>
            </a:extLst>
          </p:cNvPr>
          <p:cNvCxnSpPr>
            <a:cxnSpLocks/>
          </p:cNvCxnSpPr>
          <p:nvPr/>
        </p:nvCxnSpPr>
        <p:spPr bwMode="auto">
          <a:xfrm>
            <a:off x="251272" y="14287"/>
            <a:ext cx="0" cy="2238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17" name="TextBox 19">
            <a:extLst>
              <a:ext uri="{FF2B5EF4-FFF2-40B4-BE49-F238E27FC236}">
                <a16:creationId xmlns:a16="http://schemas.microsoft.com/office/drawing/2014/main" id="{0BD7CA17-F2A3-43C1-BFAD-460DAEFD2F31}"/>
              </a:ext>
            </a:extLst>
          </p:cNvPr>
          <p:cNvSpPr txBox="1">
            <a:spLocks noChangeArrowheads="1"/>
          </p:cNvSpPr>
          <p:nvPr/>
        </p:nvSpPr>
        <p:spPr bwMode="auto">
          <a:xfrm>
            <a:off x="248889" y="149597"/>
            <a:ext cx="702334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250" b="1" dirty="0">
                <a:solidFill>
                  <a:prstClr val="white"/>
                </a:solidFill>
                <a:latin typeface="微软雅黑" panose="020B0503020204020204" pitchFamily="34" charset="-122"/>
                <a:ea typeface="微软雅黑" panose="020B0503020204020204" pitchFamily="34" charset="-122"/>
                <a:cs typeface="Arial" pitchFamily="34" charset="0"/>
              </a:rPr>
              <a:t>Multi-View Domain Classifier</a:t>
            </a:r>
          </a:p>
        </p:txBody>
      </p:sp>
      <p:pic>
        <p:nvPicPr>
          <p:cNvPr id="3" name="图片 2">
            <a:extLst>
              <a:ext uri="{FF2B5EF4-FFF2-40B4-BE49-F238E27FC236}">
                <a16:creationId xmlns:a16="http://schemas.microsoft.com/office/drawing/2014/main" id="{F957AD65-795A-4147-B791-2DB7B1B75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175" y="2115897"/>
            <a:ext cx="4773054" cy="2663284"/>
          </a:xfrm>
          <a:prstGeom prst="rect">
            <a:avLst/>
          </a:prstGeom>
        </p:spPr>
      </p:pic>
      <p:sp>
        <p:nvSpPr>
          <p:cNvPr id="16" name="文本框 15">
            <a:extLst>
              <a:ext uri="{FF2B5EF4-FFF2-40B4-BE49-F238E27FC236}">
                <a16:creationId xmlns:a16="http://schemas.microsoft.com/office/drawing/2014/main" id="{AB9E2B90-A570-45F3-A60D-84EF1854AABE}"/>
              </a:ext>
            </a:extLst>
          </p:cNvPr>
          <p:cNvSpPr txBox="1"/>
          <p:nvPr/>
        </p:nvSpPr>
        <p:spPr>
          <a:xfrm>
            <a:off x="386776" y="957943"/>
            <a:ext cx="1790368" cy="369332"/>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t>分支结构</a:t>
            </a:r>
          </a:p>
        </p:txBody>
      </p:sp>
      <p:sp>
        <p:nvSpPr>
          <p:cNvPr id="9" name="AutoShape 2">
            <a:extLst>
              <a:ext uri="{FF2B5EF4-FFF2-40B4-BE49-F238E27FC236}">
                <a16:creationId xmlns:a16="http://schemas.microsoft.com/office/drawing/2014/main" id="{D6CDF74B-43D5-48F9-8A63-6AD0E075744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a:extLst>
              <a:ext uri="{FF2B5EF4-FFF2-40B4-BE49-F238E27FC236}">
                <a16:creationId xmlns:a16="http://schemas.microsoft.com/office/drawing/2014/main" id="{4E7ADE49-A142-46A1-9E2A-AEC883A97573}"/>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文本框 1">
            <a:extLst>
              <a:ext uri="{FF2B5EF4-FFF2-40B4-BE49-F238E27FC236}">
                <a16:creationId xmlns:a16="http://schemas.microsoft.com/office/drawing/2014/main" id="{CEF4CC0C-AE4E-42A9-9802-4C93E2452737}"/>
              </a:ext>
            </a:extLst>
          </p:cNvPr>
          <p:cNvSpPr txBox="1"/>
          <p:nvPr/>
        </p:nvSpPr>
        <p:spPr>
          <a:xfrm>
            <a:off x="5377543" y="2190875"/>
            <a:ext cx="3272972"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对抗性领域分类器损失</a:t>
            </a:r>
          </a:p>
        </p:txBody>
      </p:sp>
      <p:sp>
        <p:nvSpPr>
          <p:cNvPr id="11" name="文本框 10">
            <a:extLst>
              <a:ext uri="{FF2B5EF4-FFF2-40B4-BE49-F238E27FC236}">
                <a16:creationId xmlns:a16="http://schemas.microsoft.com/office/drawing/2014/main" id="{CF8478FB-3660-4DFD-A33C-F65AB4E68264}"/>
              </a:ext>
            </a:extLst>
          </p:cNvPr>
          <p:cNvSpPr txBox="1"/>
          <p:nvPr/>
        </p:nvSpPr>
        <p:spPr>
          <a:xfrm>
            <a:off x="5377544" y="3974509"/>
            <a:ext cx="3127828" cy="923330"/>
          </a:xfrm>
          <a:prstGeom prst="rect">
            <a:avLst/>
          </a:prstGeom>
          <a:noFill/>
        </p:spPr>
        <p:txBody>
          <a:bodyPr wrap="square" rtlCol="0">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确保映射的特征是领域可分辨的</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内部优化</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和领域混淆的</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外部优化</a:t>
            </a:r>
            <a:r>
              <a:rPr lang="en-US" altLang="zh-CN" b="0" i="0" dirty="0">
                <a:solidFill>
                  <a:srgbClr val="000000"/>
                </a:solidFill>
                <a:effectLst/>
                <a:latin typeface="微软雅黑" panose="020B0503020204020204" pitchFamily="34" charset="-122"/>
                <a:ea typeface="微软雅黑" panose="020B0503020204020204" pitchFamily="34" charset="-122"/>
              </a:rPr>
              <a:t>)</a:t>
            </a:r>
            <a:endParaRPr lang="zh-CN" altLang="en-US" dirty="0"/>
          </a:p>
        </p:txBody>
      </p:sp>
      <p:pic>
        <p:nvPicPr>
          <p:cNvPr id="14" name="图片 13">
            <a:extLst>
              <a:ext uri="{FF2B5EF4-FFF2-40B4-BE49-F238E27FC236}">
                <a16:creationId xmlns:a16="http://schemas.microsoft.com/office/drawing/2014/main" id="{FDA08FAA-B89E-4CC1-AA8F-84CB5E623A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7543" y="2901634"/>
            <a:ext cx="3538204" cy="582071"/>
          </a:xfrm>
          <a:prstGeom prst="rect">
            <a:avLst/>
          </a:prstGeom>
        </p:spPr>
      </p:pic>
    </p:spTree>
    <p:extLst>
      <p:ext uri="{BB962C8B-B14F-4D97-AF65-F5344CB8AC3E}">
        <p14:creationId xmlns:p14="http://schemas.microsoft.com/office/powerpoint/2010/main" val="3832543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FE950B9-D5D3-1E58-FB40-2FC30FE9C6A5}"/>
              </a:ext>
            </a:extLst>
          </p:cNvPr>
          <p:cNvSpPr txBox="1">
            <a:spLocks/>
          </p:cNvSpPr>
          <p:nvPr/>
        </p:nvSpPr>
        <p:spPr>
          <a:xfrm>
            <a:off x="2" y="0"/>
            <a:ext cx="9144000" cy="647701"/>
          </a:xfrm>
          <a:prstGeom prst="rect">
            <a:avLst/>
          </a:prstGeom>
          <a:solidFill>
            <a:srgbClr val="02409A"/>
          </a:solidFill>
          <a:ln>
            <a:noFill/>
          </a:ln>
          <a:effectLst/>
        </p:spPr>
        <p:txBody>
          <a:bodyPr tIns="0" bIns="0" anchor="ctr"/>
          <a:lstStyle/>
          <a:p>
            <a:pPr algn="ctr">
              <a:spcBef>
                <a:spcPct val="0"/>
              </a:spcBef>
              <a:defRPr/>
            </a:pPr>
            <a:endParaRPr lang="zh-CN" altLang="en-US" sz="3600" b="1" dirty="0">
              <a:solidFill>
                <a:prstClr val="white"/>
              </a:solidFill>
              <a:latin typeface="微软雅黑" pitchFamily="34" charset="-122"/>
              <a:ea typeface="微软雅黑" pitchFamily="34" charset="-122"/>
            </a:endParaRPr>
          </a:p>
        </p:txBody>
      </p:sp>
      <p:cxnSp>
        <p:nvCxnSpPr>
          <p:cNvPr id="5" name="直接连接符 19">
            <a:extLst>
              <a:ext uri="{FF2B5EF4-FFF2-40B4-BE49-F238E27FC236}">
                <a16:creationId xmlns:a16="http://schemas.microsoft.com/office/drawing/2014/main" id="{CFA64C9A-D1AF-7285-C7F2-E3FF05E173D3}"/>
              </a:ext>
            </a:extLst>
          </p:cNvPr>
          <p:cNvCxnSpPr>
            <a:cxnSpLocks/>
          </p:cNvCxnSpPr>
          <p:nvPr/>
        </p:nvCxnSpPr>
        <p:spPr bwMode="auto">
          <a:xfrm flipH="1">
            <a:off x="156024" y="15479"/>
            <a:ext cx="1190" cy="63103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6" name="直接连接符 20">
            <a:extLst>
              <a:ext uri="{FF2B5EF4-FFF2-40B4-BE49-F238E27FC236}">
                <a16:creationId xmlns:a16="http://schemas.microsoft.com/office/drawing/2014/main" id="{482D6F2C-DF98-BFBC-0E99-18B1E8BD381F}"/>
              </a:ext>
            </a:extLst>
          </p:cNvPr>
          <p:cNvCxnSpPr>
            <a:cxnSpLocks/>
          </p:cNvCxnSpPr>
          <p:nvPr/>
        </p:nvCxnSpPr>
        <p:spPr bwMode="auto">
          <a:xfrm flipH="1">
            <a:off x="202456" y="14287"/>
            <a:ext cx="1191" cy="415529"/>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7" name="直接连接符 30">
            <a:extLst>
              <a:ext uri="{FF2B5EF4-FFF2-40B4-BE49-F238E27FC236}">
                <a16:creationId xmlns:a16="http://schemas.microsoft.com/office/drawing/2014/main" id="{3B1A3FCF-0050-F101-2F0F-1B8C38AC8422}"/>
              </a:ext>
            </a:extLst>
          </p:cNvPr>
          <p:cNvCxnSpPr>
            <a:cxnSpLocks/>
          </p:cNvCxnSpPr>
          <p:nvPr/>
        </p:nvCxnSpPr>
        <p:spPr bwMode="auto">
          <a:xfrm>
            <a:off x="251272" y="14287"/>
            <a:ext cx="0" cy="2238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17" name="TextBox 19">
            <a:extLst>
              <a:ext uri="{FF2B5EF4-FFF2-40B4-BE49-F238E27FC236}">
                <a16:creationId xmlns:a16="http://schemas.microsoft.com/office/drawing/2014/main" id="{0BD7CA17-F2A3-43C1-BFAD-460DAEFD2F31}"/>
              </a:ext>
            </a:extLst>
          </p:cNvPr>
          <p:cNvSpPr txBox="1">
            <a:spLocks noChangeArrowheads="1"/>
          </p:cNvSpPr>
          <p:nvPr/>
        </p:nvSpPr>
        <p:spPr bwMode="auto">
          <a:xfrm>
            <a:off x="248889" y="149597"/>
            <a:ext cx="702334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250" b="1" dirty="0">
                <a:solidFill>
                  <a:prstClr val="white"/>
                </a:solidFill>
                <a:latin typeface="微软雅黑" panose="020B0503020204020204" pitchFamily="34" charset="-122"/>
                <a:ea typeface="微软雅黑" panose="020B0503020204020204" pitchFamily="34" charset="-122"/>
                <a:cs typeface="Arial" pitchFamily="34" charset="0"/>
              </a:rPr>
              <a:t>Multi-View Domain Classifier</a:t>
            </a:r>
          </a:p>
        </p:txBody>
      </p:sp>
      <p:pic>
        <p:nvPicPr>
          <p:cNvPr id="3" name="图片 2">
            <a:extLst>
              <a:ext uri="{FF2B5EF4-FFF2-40B4-BE49-F238E27FC236}">
                <a16:creationId xmlns:a16="http://schemas.microsoft.com/office/drawing/2014/main" id="{F957AD65-795A-4147-B791-2DB7B1B75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175" y="2115897"/>
            <a:ext cx="4773054" cy="2663284"/>
          </a:xfrm>
          <a:prstGeom prst="rect">
            <a:avLst/>
          </a:prstGeom>
        </p:spPr>
      </p:pic>
      <p:sp>
        <p:nvSpPr>
          <p:cNvPr id="16" name="文本框 15">
            <a:extLst>
              <a:ext uri="{FF2B5EF4-FFF2-40B4-BE49-F238E27FC236}">
                <a16:creationId xmlns:a16="http://schemas.microsoft.com/office/drawing/2014/main" id="{AB9E2B90-A570-45F3-A60D-84EF1854AABE}"/>
              </a:ext>
            </a:extLst>
          </p:cNvPr>
          <p:cNvSpPr txBox="1"/>
          <p:nvPr/>
        </p:nvSpPr>
        <p:spPr>
          <a:xfrm>
            <a:off x="386776" y="957943"/>
            <a:ext cx="1790368" cy="369332"/>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t>分支结构</a:t>
            </a:r>
          </a:p>
        </p:txBody>
      </p:sp>
      <p:sp>
        <p:nvSpPr>
          <p:cNvPr id="9" name="AutoShape 2">
            <a:extLst>
              <a:ext uri="{FF2B5EF4-FFF2-40B4-BE49-F238E27FC236}">
                <a16:creationId xmlns:a16="http://schemas.microsoft.com/office/drawing/2014/main" id="{D6CDF74B-43D5-48F9-8A63-6AD0E075744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a:extLst>
              <a:ext uri="{FF2B5EF4-FFF2-40B4-BE49-F238E27FC236}">
                <a16:creationId xmlns:a16="http://schemas.microsoft.com/office/drawing/2014/main" id="{4E7ADE49-A142-46A1-9E2A-AEC883A97573}"/>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文本框 1">
            <a:extLst>
              <a:ext uri="{FF2B5EF4-FFF2-40B4-BE49-F238E27FC236}">
                <a16:creationId xmlns:a16="http://schemas.microsoft.com/office/drawing/2014/main" id="{CEF4CC0C-AE4E-42A9-9802-4C93E2452737}"/>
              </a:ext>
            </a:extLst>
          </p:cNvPr>
          <p:cNvSpPr txBox="1"/>
          <p:nvPr/>
        </p:nvSpPr>
        <p:spPr>
          <a:xfrm>
            <a:off x="5377543" y="2190875"/>
            <a:ext cx="3272972"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视图差异损失</a:t>
            </a:r>
          </a:p>
        </p:txBody>
      </p:sp>
      <p:sp>
        <p:nvSpPr>
          <p:cNvPr id="11" name="文本框 10">
            <a:extLst>
              <a:ext uri="{FF2B5EF4-FFF2-40B4-BE49-F238E27FC236}">
                <a16:creationId xmlns:a16="http://schemas.microsoft.com/office/drawing/2014/main" id="{CF8478FB-3660-4DFD-A33C-F65AB4E68264}"/>
              </a:ext>
            </a:extLst>
          </p:cNvPr>
          <p:cNvSpPr txBox="1"/>
          <p:nvPr/>
        </p:nvSpPr>
        <p:spPr>
          <a:xfrm>
            <a:off x="5377544" y="3974509"/>
            <a:ext cx="3127828" cy="646331"/>
          </a:xfrm>
          <a:prstGeom prst="rect">
            <a:avLst/>
          </a:prstGeom>
          <a:noFill/>
        </p:spPr>
        <p:txBody>
          <a:bodyPr wrap="square" rtlCol="0">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确保自编码器将特征映射到不同的潜在空间</a:t>
            </a:r>
            <a:endParaRPr lang="zh-CN" altLang="en-US" dirty="0"/>
          </a:p>
        </p:txBody>
      </p:sp>
      <p:pic>
        <p:nvPicPr>
          <p:cNvPr id="15" name="图片 14">
            <a:extLst>
              <a:ext uri="{FF2B5EF4-FFF2-40B4-BE49-F238E27FC236}">
                <a16:creationId xmlns:a16="http://schemas.microsoft.com/office/drawing/2014/main" id="{3F7557AA-D787-4889-A1C1-1FA84F80F7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7543" y="2903621"/>
            <a:ext cx="3249736" cy="543918"/>
          </a:xfrm>
          <a:prstGeom prst="rect">
            <a:avLst/>
          </a:prstGeom>
        </p:spPr>
      </p:pic>
    </p:spTree>
    <p:extLst>
      <p:ext uri="{BB962C8B-B14F-4D97-AF65-F5344CB8AC3E}">
        <p14:creationId xmlns:p14="http://schemas.microsoft.com/office/powerpoint/2010/main" val="1026194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FE950B9-D5D3-1E58-FB40-2FC30FE9C6A5}"/>
              </a:ext>
            </a:extLst>
          </p:cNvPr>
          <p:cNvSpPr txBox="1">
            <a:spLocks/>
          </p:cNvSpPr>
          <p:nvPr/>
        </p:nvSpPr>
        <p:spPr>
          <a:xfrm>
            <a:off x="2" y="0"/>
            <a:ext cx="9144000" cy="647701"/>
          </a:xfrm>
          <a:prstGeom prst="rect">
            <a:avLst/>
          </a:prstGeom>
          <a:solidFill>
            <a:srgbClr val="02409A"/>
          </a:solidFill>
          <a:ln>
            <a:noFill/>
          </a:ln>
          <a:effectLst/>
        </p:spPr>
        <p:txBody>
          <a:bodyPr tIns="0" bIns="0" anchor="ctr"/>
          <a:lstStyle/>
          <a:p>
            <a:pPr algn="ctr">
              <a:spcBef>
                <a:spcPct val="0"/>
              </a:spcBef>
              <a:defRPr/>
            </a:pPr>
            <a:endParaRPr lang="zh-CN" altLang="en-US" sz="3600" b="1" dirty="0">
              <a:solidFill>
                <a:prstClr val="white"/>
              </a:solidFill>
              <a:latin typeface="微软雅黑" pitchFamily="34" charset="-122"/>
              <a:ea typeface="微软雅黑" pitchFamily="34" charset="-122"/>
            </a:endParaRPr>
          </a:p>
        </p:txBody>
      </p:sp>
      <p:cxnSp>
        <p:nvCxnSpPr>
          <p:cNvPr id="5" name="直接连接符 19">
            <a:extLst>
              <a:ext uri="{FF2B5EF4-FFF2-40B4-BE49-F238E27FC236}">
                <a16:creationId xmlns:a16="http://schemas.microsoft.com/office/drawing/2014/main" id="{CFA64C9A-D1AF-7285-C7F2-E3FF05E173D3}"/>
              </a:ext>
            </a:extLst>
          </p:cNvPr>
          <p:cNvCxnSpPr>
            <a:cxnSpLocks/>
          </p:cNvCxnSpPr>
          <p:nvPr/>
        </p:nvCxnSpPr>
        <p:spPr bwMode="auto">
          <a:xfrm flipH="1">
            <a:off x="156024" y="15479"/>
            <a:ext cx="1190" cy="63103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6" name="直接连接符 20">
            <a:extLst>
              <a:ext uri="{FF2B5EF4-FFF2-40B4-BE49-F238E27FC236}">
                <a16:creationId xmlns:a16="http://schemas.microsoft.com/office/drawing/2014/main" id="{482D6F2C-DF98-BFBC-0E99-18B1E8BD381F}"/>
              </a:ext>
            </a:extLst>
          </p:cNvPr>
          <p:cNvCxnSpPr>
            <a:cxnSpLocks/>
          </p:cNvCxnSpPr>
          <p:nvPr/>
        </p:nvCxnSpPr>
        <p:spPr bwMode="auto">
          <a:xfrm flipH="1">
            <a:off x="202456" y="14287"/>
            <a:ext cx="1191" cy="415529"/>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7" name="直接连接符 30">
            <a:extLst>
              <a:ext uri="{FF2B5EF4-FFF2-40B4-BE49-F238E27FC236}">
                <a16:creationId xmlns:a16="http://schemas.microsoft.com/office/drawing/2014/main" id="{3B1A3FCF-0050-F101-2F0F-1B8C38AC8422}"/>
              </a:ext>
            </a:extLst>
          </p:cNvPr>
          <p:cNvCxnSpPr>
            <a:cxnSpLocks/>
          </p:cNvCxnSpPr>
          <p:nvPr/>
        </p:nvCxnSpPr>
        <p:spPr bwMode="auto">
          <a:xfrm>
            <a:off x="251272" y="14287"/>
            <a:ext cx="0" cy="2238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17" name="TextBox 19">
            <a:extLst>
              <a:ext uri="{FF2B5EF4-FFF2-40B4-BE49-F238E27FC236}">
                <a16:creationId xmlns:a16="http://schemas.microsoft.com/office/drawing/2014/main" id="{0BD7CA17-F2A3-43C1-BFAD-460DAEFD2F31}"/>
              </a:ext>
            </a:extLst>
          </p:cNvPr>
          <p:cNvSpPr txBox="1">
            <a:spLocks noChangeArrowheads="1"/>
          </p:cNvSpPr>
          <p:nvPr/>
        </p:nvSpPr>
        <p:spPr bwMode="auto">
          <a:xfrm>
            <a:off x="248889" y="149597"/>
            <a:ext cx="702334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250" b="1" dirty="0">
                <a:solidFill>
                  <a:prstClr val="white"/>
                </a:solidFill>
                <a:latin typeface="微软雅黑" panose="020B0503020204020204" pitchFamily="34" charset="-122"/>
                <a:ea typeface="微软雅黑" panose="020B0503020204020204" pitchFamily="34" charset="-122"/>
                <a:cs typeface="Arial" pitchFamily="34" charset="0"/>
              </a:rPr>
              <a:t>Multi-View Domain Classifier</a:t>
            </a:r>
          </a:p>
        </p:txBody>
      </p:sp>
      <p:pic>
        <p:nvPicPr>
          <p:cNvPr id="3" name="图片 2">
            <a:extLst>
              <a:ext uri="{FF2B5EF4-FFF2-40B4-BE49-F238E27FC236}">
                <a16:creationId xmlns:a16="http://schemas.microsoft.com/office/drawing/2014/main" id="{F957AD65-795A-4147-B791-2DB7B1B75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89" y="1570389"/>
            <a:ext cx="4706604" cy="2626206"/>
          </a:xfrm>
          <a:prstGeom prst="rect">
            <a:avLst/>
          </a:prstGeom>
        </p:spPr>
      </p:pic>
      <p:sp>
        <p:nvSpPr>
          <p:cNvPr id="16" name="文本框 15">
            <a:extLst>
              <a:ext uri="{FF2B5EF4-FFF2-40B4-BE49-F238E27FC236}">
                <a16:creationId xmlns:a16="http://schemas.microsoft.com/office/drawing/2014/main" id="{AB9E2B90-A570-45F3-A60D-84EF1854AABE}"/>
              </a:ext>
            </a:extLst>
          </p:cNvPr>
          <p:cNvSpPr txBox="1"/>
          <p:nvPr/>
        </p:nvSpPr>
        <p:spPr>
          <a:xfrm>
            <a:off x="386776" y="957943"/>
            <a:ext cx="1790368" cy="369332"/>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t>分支结构</a:t>
            </a:r>
          </a:p>
        </p:txBody>
      </p:sp>
      <p:sp>
        <p:nvSpPr>
          <p:cNvPr id="8" name="文本框 7">
            <a:extLst>
              <a:ext uri="{FF2B5EF4-FFF2-40B4-BE49-F238E27FC236}">
                <a16:creationId xmlns:a16="http://schemas.microsoft.com/office/drawing/2014/main" id="{3F2BE294-64A8-4193-A1AF-C692C87C46A8}"/>
              </a:ext>
            </a:extLst>
          </p:cNvPr>
          <p:cNvSpPr txBox="1"/>
          <p:nvPr/>
        </p:nvSpPr>
        <p:spPr>
          <a:xfrm>
            <a:off x="5232400" y="1510365"/>
            <a:ext cx="3468914"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b="0" i="0" dirty="0">
                <a:solidFill>
                  <a:srgbClr val="000000"/>
                </a:solidFill>
                <a:effectLst/>
                <a:latin typeface="微软雅黑" panose="020B0503020204020204" pitchFamily="34" charset="-122"/>
                <a:ea typeface="微软雅黑" panose="020B0503020204020204" pitchFamily="34" charset="-122"/>
              </a:rPr>
              <a:t>完整的</a:t>
            </a:r>
            <a:r>
              <a:rPr lang="en-US" altLang="zh-CN" b="0" i="0" dirty="0">
                <a:solidFill>
                  <a:srgbClr val="000000"/>
                </a:solidFill>
                <a:effectLst/>
                <a:latin typeface="微软雅黑" panose="020B0503020204020204" pitchFamily="34" charset="-122"/>
                <a:ea typeface="微软雅黑" panose="020B0503020204020204" pitchFamily="34" charset="-122"/>
              </a:rPr>
              <a:t>MVDC</a:t>
            </a:r>
            <a:r>
              <a:rPr lang="zh-CN" altLang="en-US" b="0" i="0" dirty="0">
                <a:solidFill>
                  <a:srgbClr val="000000"/>
                </a:solidFill>
                <a:effectLst/>
                <a:latin typeface="微软雅黑" panose="020B0503020204020204" pitchFamily="34" charset="-122"/>
                <a:ea typeface="微软雅黑" panose="020B0503020204020204" pitchFamily="34" charset="-122"/>
              </a:rPr>
              <a:t>结构分别包含</a:t>
            </a:r>
            <a:r>
              <a:rPr lang="en-US" altLang="zh-CN" b="0" i="0" dirty="0">
                <a:solidFill>
                  <a:srgbClr val="000000"/>
                </a:solidFill>
                <a:effectLst/>
                <a:latin typeface="微软雅黑" panose="020B0503020204020204" pitchFamily="34" charset="-122"/>
                <a:ea typeface="微软雅黑" panose="020B0503020204020204" pitchFamily="34" charset="-122"/>
              </a:rPr>
              <a:t>M</a:t>
            </a:r>
            <a:r>
              <a:rPr lang="zh-CN" altLang="en-US" b="0" i="0" dirty="0">
                <a:solidFill>
                  <a:srgbClr val="000000"/>
                </a:solidFill>
                <a:effectLst/>
                <a:latin typeface="微软雅黑" panose="020B0503020204020204" pitchFamily="34" charset="-122"/>
                <a:ea typeface="微软雅黑" panose="020B0503020204020204" pitchFamily="34" charset="-122"/>
              </a:rPr>
              <a:t>个图像级特征分支和</a:t>
            </a:r>
            <a:r>
              <a:rPr lang="en-US" altLang="zh-CN" b="0" i="0" dirty="0">
                <a:solidFill>
                  <a:srgbClr val="000000"/>
                </a:solidFill>
                <a:effectLst/>
                <a:latin typeface="微软雅黑" panose="020B0503020204020204" pitchFamily="34" charset="-122"/>
                <a:ea typeface="微软雅黑" panose="020B0503020204020204" pitchFamily="34" charset="-122"/>
              </a:rPr>
              <a:t>M</a:t>
            </a:r>
            <a:r>
              <a:rPr lang="zh-CN" altLang="en-US" b="0" i="0" dirty="0">
                <a:solidFill>
                  <a:srgbClr val="000000"/>
                </a:solidFill>
                <a:effectLst/>
                <a:latin typeface="微软雅黑" panose="020B0503020204020204" pitchFamily="34" charset="-122"/>
                <a:ea typeface="微软雅黑" panose="020B0503020204020204" pitchFamily="34" charset="-122"/>
              </a:rPr>
              <a:t>个实例级特征分支</a:t>
            </a:r>
            <a:endParaRPr lang="zh-CN" altLang="en-US" dirty="0"/>
          </a:p>
        </p:txBody>
      </p:sp>
      <p:sp>
        <p:nvSpPr>
          <p:cNvPr id="9" name="AutoShape 2">
            <a:extLst>
              <a:ext uri="{FF2B5EF4-FFF2-40B4-BE49-F238E27FC236}">
                <a16:creationId xmlns:a16="http://schemas.microsoft.com/office/drawing/2014/main" id="{D6CDF74B-43D5-48F9-8A63-6AD0E075744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a:extLst>
              <a:ext uri="{FF2B5EF4-FFF2-40B4-BE49-F238E27FC236}">
                <a16:creationId xmlns:a16="http://schemas.microsoft.com/office/drawing/2014/main" id="{4E7ADE49-A142-46A1-9E2A-AEC883A97573}"/>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5" name="图片 14">
            <a:extLst>
              <a:ext uri="{FF2B5EF4-FFF2-40B4-BE49-F238E27FC236}">
                <a16:creationId xmlns:a16="http://schemas.microsoft.com/office/drawing/2014/main" id="{35E5FC76-21CF-4494-B464-4FE9A7FF0F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366" y="2610155"/>
            <a:ext cx="3306288" cy="647701"/>
          </a:xfrm>
          <a:prstGeom prst="rect">
            <a:avLst/>
          </a:prstGeom>
        </p:spPr>
      </p:pic>
      <p:pic>
        <p:nvPicPr>
          <p:cNvPr id="23" name="图片 22">
            <a:extLst>
              <a:ext uri="{FF2B5EF4-FFF2-40B4-BE49-F238E27FC236}">
                <a16:creationId xmlns:a16="http://schemas.microsoft.com/office/drawing/2014/main" id="{1C147B29-7130-4C43-988C-8B2ABCCE3B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8000" y="3434317"/>
            <a:ext cx="3538204" cy="582071"/>
          </a:xfrm>
          <a:prstGeom prst="rect">
            <a:avLst/>
          </a:prstGeom>
        </p:spPr>
      </p:pic>
      <p:pic>
        <p:nvPicPr>
          <p:cNvPr id="27" name="图片 26">
            <a:extLst>
              <a:ext uri="{FF2B5EF4-FFF2-40B4-BE49-F238E27FC236}">
                <a16:creationId xmlns:a16="http://schemas.microsoft.com/office/drawing/2014/main" id="{B75D30E6-B6A8-4B17-BBE8-B2CD334332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7366" y="4259972"/>
            <a:ext cx="3249736" cy="543918"/>
          </a:xfrm>
          <a:prstGeom prst="rect">
            <a:avLst/>
          </a:prstGeom>
        </p:spPr>
      </p:pic>
      <p:pic>
        <p:nvPicPr>
          <p:cNvPr id="29" name="图片 28">
            <a:extLst>
              <a:ext uri="{FF2B5EF4-FFF2-40B4-BE49-F238E27FC236}">
                <a16:creationId xmlns:a16="http://schemas.microsoft.com/office/drawing/2014/main" id="{F8B6B2FF-9312-4004-8C66-CF2AE09B5D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2501" y="5698008"/>
            <a:ext cx="3351499" cy="692926"/>
          </a:xfrm>
          <a:prstGeom prst="rect">
            <a:avLst/>
          </a:prstGeom>
        </p:spPr>
      </p:pic>
      <p:cxnSp>
        <p:nvCxnSpPr>
          <p:cNvPr id="32" name="连接符: 肘形 31">
            <a:extLst>
              <a:ext uri="{FF2B5EF4-FFF2-40B4-BE49-F238E27FC236}">
                <a16:creationId xmlns:a16="http://schemas.microsoft.com/office/drawing/2014/main" id="{13E43380-E1A0-4692-89C9-360F22C1FCE8}"/>
              </a:ext>
            </a:extLst>
          </p:cNvPr>
          <p:cNvCxnSpPr>
            <a:cxnSpLocks/>
            <a:stCxn id="15" idx="1"/>
            <a:endCxn id="27" idx="1"/>
          </p:cNvCxnSpPr>
          <p:nvPr/>
        </p:nvCxnSpPr>
        <p:spPr>
          <a:xfrm rot="10800000" flipV="1">
            <a:off x="5647366" y="2934005"/>
            <a:ext cx="12700" cy="1597925"/>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86D4125D-DC19-4E64-BC92-F2545472CD89}"/>
              </a:ext>
            </a:extLst>
          </p:cNvPr>
          <p:cNvSpPr txBox="1"/>
          <p:nvPr/>
        </p:nvSpPr>
        <p:spPr>
          <a:xfrm>
            <a:off x="5515428" y="5391192"/>
            <a:ext cx="2220685" cy="369333"/>
          </a:xfrm>
          <a:prstGeom prst="rect">
            <a:avLst/>
          </a:prstGeom>
          <a:noFill/>
        </p:spPr>
        <p:txBody>
          <a:bodyPr wrap="square" rtlCol="0">
            <a:spAutoFit/>
          </a:bodyPr>
          <a:lstStyle/>
          <a:p>
            <a:pPr algn="ctr"/>
            <a:r>
              <a:rPr lang="zh-CN" altLang="en-US" dirty="0"/>
              <a:t>一致性约束</a:t>
            </a:r>
          </a:p>
        </p:txBody>
      </p:sp>
      <p:pic>
        <p:nvPicPr>
          <p:cNvPr id="36" name="图片 35">
            <a:extLst>
              <a:ext uri="{FF2B5EF4-FFF2-40B4-BE49-F238E27FC236}">
                <a16:creationId xmlns:a16="http://schemas.microsoft.com/office/drawing/2014/main" id="{B575F877-1FF1-451B-8C2C-D067496C49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5091" y="4339452"/>
            <a:ext cx="3474509" cy="424368"/>
          </a:xfrm>
          <a:prstGeom prst="rect">
            <a:avLst/>
          </a:prstGeom>
        </p:spPr>
      </p:pic>
      <p:cxnSp>
        <p:nvCxnSpPr>
          <p:cNvPr id="38" name="连接符: 肘形 37">
            <a:extLst>
              <a:ext uri="{FF2B5EF4-FFF2-40B4-BE49-F238E27FC236}">
                <a16:creationId xmlns:a16="http://schemas.microsoft.com/office/drawing/2014/main" id="{58F87429-2FF7-4B9C-819B-84CA880B39F9}"/>
              </a:ext>
            </a:extLst>
          </p:cNvPr>
          <p:cNvCxnSpPr>
            <a:endCxn id="36" idx="3"/>
          </p:cNvCxnSpPr>
          <p:nvPr/>
        </p:nvCxnSpPr>
        <p:spPr>
          <a:xfrm rot="10800000" flipV="1">
            <a:off x="4419600" y="3672114"/>
            <a:ext cx="1001486" cy="879522"/>
          </a:xfrm>
          <a:prstGeom prst="bentConnector3">
            <a:avLst>
              <a:gd name="adj1" fmla="val 28986"/>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02F35EE9-786D-4958-96BE-A30EB453DA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7178" y="5891036"/>
            <a:ext cx="4490024" cy="306872"/>
          </a:xfrm>
          <a:prstGeom prst="rect">
            <a:avLst/>
          </a:prstGeom>
        </p:spPr>
      </p:pic>
      <p:sp>
        <p:nvSpPr>
          <p:cNvPr id="42" name="箭头: 右 41">
            <a:extLst>
              <a:ext uri="{FF2B5EF4-FFF2-40B4-BE49-F238E27FC236}">
                <a16:creationId xmlns:a16="http://schemas.microsoft.com/office/drawing/2014/main" id="{C76A59BD-EE77-4667-9731-986960DD689E}"/>
              </a:ext>
            </a:extLst>
          </p:cNvPr>
          <p:cNvSpPr/>
          <p:nvPr/>
        </p:nvSpPr>
        <p:spPr>
          <a:xfrm rot="5400000">
            <a:off x="2202795" y="5120170"/>
            <a:ext cx="785339" cy="2228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左 42">
            <a:extLst>
              <a:ext uri="{FF2B5EF4-FFF2-40B4-BE49-F238E27FC236}">
                <a16:creationId xmlns:a16="http://schemas.microsoft.com/office/drawing/2014/main" id="{C5641C79-9D68-4212-B8B7-6369CC7663B4}"/>
              </a:ext>
            </a:extLst>
          </p:cNvPr>
          <p:cNvSpPr/>
          <p:nvPr/>
        </p:nvSpPr>
        <p:spPr>
          <a:xfrm>
            <a:off x="4876226" y="5926440"/>
            <a:ext cx="916275" cy="2326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1982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1"/>
          <p:cNvGrpSpPr/>
          <p:nvPr/>
        </p:nvGrpSpPr>
        <p:grpSpPr bwMode="auto">
          <a:xfrm>
            <a:off x="1868003" y="1593850"/>
            <a:ext cx="5614465" cy="792163"/>
            <a:chOff x="1329" y="1795"/>
            <a:chExt cx="2943" cy="499"/>
          </a:xfrm>
          <a:solidFill>
            <a:schemeClr val="accent1">
              <a:lumMod val="60000"/>
              <a:lumOff val="40000"/>
            </a:schemeClr>
          </a:solidFill>
        </p:grpSpPr>
        <p:sp>
          <p:nvSpPr>
            <p:cNvPr id="60" name="AutoShape 52"/>
            <p:cNvSpPr>
              <a:spLocks noChangeArrowheads="1"/>
            </p:cNvSpPr>
            <p:nvPr/>
          </p:nvSpPr>
          <p:spPr bwMode="gray">
            <a:xfrm>
              <a:off x="1536" y="1840"/>
              <a:ext cx="2736" cy="409"/>
            </a:xfrm>
            <a:prstGeom prst="roundRect">
              <a:avLst>
                <a:gd name="adj" fmla="val 16667"/>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研究背景</a:t>
              </a:r>
              <a:endParaRPr kumimoji="0" lang="en-US" altLang="zh-CN" sz="2400" b="1" dirty="0">
                <a:solidFill>
                  <a:schemeClr val="bg1">
                    <a:lumMod val="95000"/>
                  </a:schemeClr>
                </a:solidFill>
                <a:ea typeface="微软雅黑" panose="020B0503020204020204" pitchFamily="34" charset="-122"/>
              </a:endParaRPr>
            </a:p>
          </p:txBody>
        </p:sp>
        <p:sp>
          <p:nvSpPr>
            <p:cNvPr id="61" name="AutoShape 53"/>
            <p:cNvSpPr>
              <a:spLocks noChangeArrowheads="1"/>
            </p:cNvSpPr>
            <p:nvPr/>
          </p:nvSpPr>
          <p:spPr bwMode="gray">
            <a:xfrm>
              <a:off x="1329" y="1795"/>
              <a:ext cx="499" cy="499"/>
            </a:xfrm>
            <a:prstGeom prst="diamond">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en-US"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1</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2" name="Group 51"/>
          <p:cNvGrpSpPr/>
          <p:nvPr/>
        </p:nvGrpSpPr>
        <p:grpSpPr bwMode="auto">
          <a:xfrm>
            <a:off x="1868004" y="2601914"/>
            <a:ext cx="5614464" cy="792162"/>
            <a:chOff x="1329" y="1795"/>
            <a:chExt cx="2943" cy="499"/>
          </a:xfrm>
          <a:solidFill>
            <a:schemeClr val="accent1">
              <a:lumMod val="60000"/>
              <a:lumOff val="40000"/>
            </a:schemeClr>
          </a:solidFill>
        </p:grpSpPr>
        <p:sp>
          <p:nvSpPr>
            <p:cNvPr id="63" name="AutoShape 52"/>
            <p:cNvSpPr>
              <a:spLocks noChangeArrowheads="1"/>
            </p:cNvSpPr>
            <p:nvPr/>
          </p:nvSpPr>
          <p:spPr bwMode="gray">
            <a:xfrm>
              <a:off x="1536" y="1840"/>
              <a:ext cx="2736" cy="409"/>
            </a:xfrm>
            <a:prstGeom prst="roundRect">
              <a:avLst>
                <a:gd name="adj" fmla="val 16667"/>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kumimoji="0" lang="en-US" altLang="zh-CN" sz="2400" b="1" dirty="0">
                  <a:solidFill>
                    <a:schemeClr val="bg1">
                      <a:lumMod val="95000"/>
                    </a:schemeClr>
                  </a:solidFill>
                  <a:ea typeface="微软雅黑" panose="020B0503020204020204" pitchFamily="34" charset="-122"/>
                </a:rPr>
                <a:t>Spurious Correlations Generator</a:t>
              </a:r>
            </a:p>
          </p:txBody>
        </p:sp>
        <p:sp>
          <p:nvSpPr>
            <p:cNvPr id="64" name="AutoShape 53"/>
            <p:cNvSpPr>
              <a:spLocks noChangeArrowheads="1"/>
            </p:cNvSpPr>
            <p:nvPr/>
          </p:nvSpPr>
          <p:spPr bwMode="gray">
            <a:xfrm>
              <a:off x="1329" y="1795"/>
              <a:ext cx="499" cy="499"/>
            </a:xfrm>
            <a:prstGeom prst="diamond">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en-US"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2</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5" name="Group 51"/>
          <p:cNvGrpSpPr/>
          <p:nvPr/>
        </p:nvGrpSpPr>
        <p:grpSpPr bwMode="auto">
          <a:xfrm>
            <a:off x="1868003" y="3609977"/>
            <a:ext cx="5614465" cy="792162"/>
            <a:chOff x="1329" y="1795"/>
            <a:chExt cx="2943" cy="499"/>
          </a:xfrm>
          <a:solidFill>
            <a:schemeClr val="accent1">
              <a:lumMod val="60000"/>
              <a:lumOff val="40000"/>
            </a:schemeClr>
          </a:solidFill>
        </p:grpSpPr>
        <p:sp>
          <p:nvSpPr>
            <p:cNvPr id="66" name="AutoShape 52"/>
            <p:cNvSpPr>
              <a:spLocks noChangeArrowheads="1"/>
            </p:cNvSpPr>
            <p:nvPr/>
          </p:nvSpPr>
          <p:spPr bwMode="gray">
            <a:xfrm>
              <a:off x="1536" y="1840"/>
              <a:ext cx="2736" cy="409"/>
            </a:xfrm>
            <a:prstGeom prst="roundRect">
              <a:avLst>
                <a:gd name="adj" fmla="val 16667"/>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en-US" altLang="zh-CN" sz="2400" b="1" dirty="0">
                  <a:solidFill>
                    <a:schemeClr val="bg1">
                      <a:lumMod val="95000"/>
                    </a:schemeClr>
                  </a:solidFill>
                  <a:ea typeface="微软雅黑" panose="020B0503020204020204" pitchFamily="34" charset="-122"/>
                </a:rPr>
                <a:t>Multi-View Domain Classifier</a:t>
              </a:r>
            </a:p>
          </p:txBody>
        </p:sp>
        <p:sp>
          <p:nvSpPr>
            <p:cNvPr id="67" name="AutoShape 53"/>
            <p:cNvSpPr>
              <a:spLocks noChangeArrowheads="1"/>
            </p:cNvSpPr>
            <p:nvPr/>
          </p:nvSpPr>
          <p:spPr bwMode="gray">
            <a:xfrm>
              <a:off x="1329" y="1795"/>
              <a:ext cx="499" cy="499"/>
            </a:xfrm>
            <a:prstGeom prst="diamond">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3</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8" name="Group 51"/>
          <p:cNvGrpSpPr/>
          <p:nvPr/>
        </p:nvGrpSpPr>
        <p:grpSpPr bwMode="auto">
          <a:xfrm>
            <a:off x="1875940" y="4618039"/>
            <a:ext cx="5606528" cy="792163"/>
            <a:chOff x="1329" y="1795"/>
            <a:chExt cx="2943" cy="499"/>
          </a:xfrm>
          <a:solidFill>
            <a:schemeClr val="accent1">
              <a:lumMod val="75000"/>
            </a:schemeClr>
          </a:solidFill>
        </p:grpSpPr>
        <p:sp>
          <p:nvSpPr>
            <p:cNvPr id="69" name="AutoShape 52"/>
            <p:cNvSpPr>
              <a:spLocks noChangeArrowheads="1"/>
            </p:cNvSpPr>
            <p:nvPr/>
          </p:nvSpPr>
          <p:spPr bwMode="gray">
            <a:xfrm>
              <a:off x="1536" y="1840"/>
              <a:ext cx="2736" cy="409"/>
            </a:xfrm>
            <a:prstGeom prst="roundRect">
              <a:avLst>
                <a:gd name="adj" fmla="val 16667"/>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zh-CN" altLang="en-US" sz="2400" b="1" dirty="0">
                  <a:solidFill>
                    <a:schemeClr val="bg1">
                      <a:lumMod val="95000"/>
                    </a:schemeClr>
                  </a:solidFill>
                  <a:ea typeface="微软雅黑" panose="020B0503020204020204" pitchFamily="34" charset="-122"/>
                </a:rPr>
                <a:t>实验</a:t>
              </a:r>
              <a:r>
                <a:rPr kumimoji="0" lang="zh-CN" altLang="en-US" sz="2400" b="1" dirty="0">
                  <a:solidFill>
                    <a:schemeClr val="bg1">
                      <a:lumMod val="95000"/>
                    </a:schemeClr>
                  </a:solidFill>
                  <a:ea typeface="微软雅黑" panose="020B0503020204020204" pitchFamily="34" charset="-122"/>
                </a:rPr>
                <a:t>与讨论</a:t>
              </a:r>
            </a:p>
          </p:txBody>
        </p:sp>
        <p:sp>
          <p:nvSpPr>
            <p:cNvPr id="70" name="AutoShape 53"/>
            <p:cNvSpPr>
              <a:spLocks noChangeArrowheads="1"/>
            </p:cNvSpPr>
            <p:nvPr/>
          </p:nvSpPr>
          <p:spPr bwMode="gray">
            <a:xfrm>
              <a:off x="1329" y="1795"/>
              <a:ext cx="499" cy="499"/>
            </a:xfrm>
            <a:prstGeom prst="diamond">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4</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3" name="灯片编号占位符 2"/>
          <p:cNvSpPr>
            <a:spLocks noGrp="1"/>
          </p:cNvSpPr>
          <p:nvPr>
            <p:ph type="sldNum" sz="quarter" idx="12"/>
          </p:nvPr>
        </p:nvSpPr>
        <p:spPr/>
        <p:txBody>
          <a:bodyPr/>
          <a:lstStyle/>
          <a:p>
            <a:fld id="{4EC1BF5A-C425-4E74-8F3E-45DADA896AD1}" type="slidenum">
              <a:rPr lang="zh-CN" altLang="en-US" smtClean="0"/>
              <a:t>17</a:t>
            </a:fld>
            <a:endParaRPr lang="zh-CN" altLang="en-US"/>
          </a:p>
        </p:txBody>
      </p:sp>
      <p:sp>
        <p:nvSpPr>
          <p:cNvPr id="2" name="标题 3">
            <a:extLst>
              <a:ext uri="{FF2B5EF4-FFF2-40B4-BE49-F238E27FC236}">
                <a16:creationId xmlns:a16="http://schemas.microsoft.com/office/drawing/2014/main" id="{AC30502B-F96F-D074-D147-87CF1C526F9A}"/>
              </a:ext>
            </a:extLst>
          </p:cNvPr>
          <p:cNvSpPr txBox="1">
            <a:spLocks/>
          </p:cNvSpPr>
          <p:nvPr/>
        </p:nvSpPr>
        <p:spPr>
          <a:xfrm>
            <a:off x="2" y="0"/>
            <a:ext cx="9144000" cy="647701"/>
          </a:xfrm>
          <a:prstGeom prst="rect">
            <a:avLst/>
          </a:prstGeom>
          <a:solidFill>
            <a:srgbClr val="02409A"/>
          </a:solidFill>
          <a:ln>
            <a:noFill/>
          </a:ln>
          <a:effectLst/>
        </p:spPr>
        <p:txBody>
          <a:bodyPr tIns="0" bIns="0" anchor="ctr"/>
          <a:lstStyle/>
          <a:p>
            <a:pPr algn="ctr">
              <a:spcBef>
                <a:spcPct val="0"/>
              </a:spcBef>
              <a:defRPr/>
            </a:pPr>
            <a:endParaRPr lang="zh-CN" altLang="en-US" sz="3600" b="1" dirty="0">
              <a:solidFill>
                <a:prstClr val="white"/>
              </a:solidFill>
              <a:latin typeface="微软雅黑" pitchFamily="34" charset="-122"/>
              <a:ea typeface="微软雅黑" pitchFamily="34" charset="-122"/>
            </a:endParaRPr>
          </a:p>
        </p:txBody>
      </p:sp>
      <p:cxnSp>
        <p:nvCxnSpPr>
          <p:cNvPr id="4" name="直接连接符 19">
            <a:extLst>
              <a:ext uri="{FF2B5EF4-FFF2-40B4-BE49-F238E27FC236}">
                <a16:creationId xmlns:a16="http://schemas.microsoft.com/office/drawing/2014/main" id="{6A43FCE0-6B61-3DAD-2879-443E7CBEDDCB}"/>
              </a:ext>
            </a:extLst>
          </p:cNvPr>
          <p:cNvCxnSpPr>
            <a:cxnSpLocks/>
          </p:cNvCxnSpPr>
          <p:nvPr/>
        </p:nvCxnSpPr>
        <p:spPr bwMode="auto">
          <a:xfrm flipH="1">
            <a:off x="156024" y="15479"/>
            <a:ext cx="1190" cy="63103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5" name="直接连接符 20">
            <a:extLst>
              <a:ext uri="{FF2B5EF4-FFF2-40B4-BE49-F238E27FC236}">
                <a16:creationId xmlns:a16="http://schemas.microsoft.com/office/drawing/2014/main" id="{62D7FA95-75B9-5347-5EE7-9E88C73EDEC9}"/>
              </a:ext>
            </a:extLst>
          </p:cNvPr>
          <p:cNvCxnSpPr>
            <a:cxnSpLocks/>
          </p:cNvCxnSpPr>
          <p:nvPr/>
        </p:nvCxnSpPr>
        <p:spPr bwMode="auto">
          <a:xfrm flipH="1">
            <a:off x="202456" y="14287"/>
            <a:ext cx="1191" cy="415529"/>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6" name="直接连接符 30">
            <a:extLst>
              <a:ext uri="{FF2B5EF4-FFF2-40B4-BE49-F238E27FC236}">
                <a16:creationId xmlns:a16="http://schemas.microsoft.com/office/drawing/2014/main" id="{3EF78B8A-ECF0-AE7D-25A4-03F75AA3880C}"/>
              </a:ext>
            </a:extLst>
          </p:cNvPr>
          <p:cNvCxnSpPr>
            <a:cxnSpLocks/>
          </p:cNvCxnSpPr>
          <p:nvPr/>
        </p:nvCxnSpPr>
        <p:spPr bwMode="auto">
          <a:xfrm>
            <a:off x="251272" y="14287"/>
            <a:ext cx="0" cy="2238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7" name="TextBox 19">
            <a:extLst>
              <a:ext uri="{FF2B5EF4-FFF2-40B4-BE49-F238E27FC236}">
                <a16:creationId xmlns:a16="http://schemas.microsoft.com/office/drawing/2014/main" id="{A1E2CAF2-D26C-DE04-34EB-6C4B0924FA6E}"/>
              </a:ext>
            </a:extLst>
          </p:cNvPr>
          <p:cNvSpPr txBox="1">
            <a:spLocks noChangeArrowheads="1"/>
          </p:cNvSpPr>
          <p:nvPr/>
        </p:nvSpPr>
        <p:spPr bwMode="auto">
          <a:xfrm>
            <a:off x="285799" y="141683"/>
            <a:ext cx="702334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2250" b="1" dirty="0">
                <a:solidFill>
                  <a:prstClr val="white"/>
                </a:solidFill>
                <a:latin typeface="微软雅黑" panose="020B0503020204020204" pitchFamily="34" charset="-122"/>
                <a:ea typeface="微软雅黑" panose="020B0503020204020204" pitchFamily="34" charset="-122"/>
                <a:cs typeface="Arial" pitchFamily="34" charset="0"/>
              </a:rPr>
              <a:t>提纲</a:t>
            </a:r>
          </a:p>
        </p:txBody>
      </p:sp>
    </p:spTree>
    <p:extLst>
      <p:ext uri="{BB962C8B-B14F-4D97-AF65-F5344CB8AC3E}">
        <p14:creationId xmlns:p14="http://schemas.microsoft.com/office/powerpoint/2010/main" val="2774485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EC1BF5A-C425-4E74-8F3E-45DADA896AD1}" type="slidenum">
              <a:rPr lang="zh-CN" altLang="en-US" smtClean="0"/>
              <a:t>18</a:t>
            </a:fld>
            <a:endParaRPr lang="zh-CN" altLang="en-US"/>
          </a:p>
        </p:txBody>
      </p:sp>
      <p:sp>
        <p:nvSpPr>
          <p:cNvPr id="2" name="标题 3">
            <a:extLst>
              <a:ext uri="{FF2B5EF4-FFF2-40B4-BE49-F238E27FC236}">
                <a16:creationId xmlns:a16="http://schemas.microsoft.com/office/drawing/2014/main" id="{AC30502B-F96F-D074-D147-87CF1C526F9A}"/>
              </a:ext>
            </a:extLst>
          </p:cNvPr>
          <p:cNvSpPr txBox="1">
            <a:spLocks/>
          </p:cNvSpPr>
          <p:nvPr/>
        </p:nvSpPr>
        <p:spPr>
          <a:xfrm>
            <a:off x="2" y="0"/>
            <a:ext cx="9144000" cy="647701"/>
          </a:xfrm>
          <a:prstGeom prst="rect">
            <a:avLst/>
          </a:prstGeom>
          <a:solidFill>
            <a:srgbClr val="02409A"/>
          </a:solidFill>
          <a:ln>
            <a:noFill/>
          </a:ln>
          <a:effectLst/>
        </p:spPr>
        <p:txBody>
          <a:bodyPr tIns="0" bIns="0" anchor="ctr"/>
          <a:lstStyle/>
          <a:p>
            <a:pPr algn="ctr">
              <a:spcBef>
                <a:spcPct val="0"/>
              </a:spcBef>
              <a:defRPr/>
            </a:pPr>
            <a:endParaRPr lang="zh-CN" altLang="en-US" sz="3600" b="1" dirty="0">
              <a:solidFill>
                <a:prstClr val="white"/>
              </a:solidFill>
              <a:latin typeface="微软雅黑" pitchFamily="34" charset="-122"/>
              <a:ea typeface="微软雅黑" pitchFamily="34" charset="-122"/>
            </a:endParaRPr>
          </a:p>
        </p:txBody>
      </p:sp>
      <p:cxnSp>
        <p:nvCxnSpPr>
          <p:cNvPr id="4" name="直接连接符 19">
            <a:extLst>
              <a:ext uri="{FF2B5EF4-FFF2-40B4-BE49-F238E27FC236}">
                <a16:creationId xmlns:a16="http://schemas.microsoft.com/office/drawing/2014/main" id="{6A43FCE0-6B61-3DAD-2879-443E7CBEDDCB}"/>
              </a:ext>
            </a:extLst>
          </p:cNvPr>
          <p:cNvCxnSpPr>
            <a:cxnSpLocks/>
          </p:cNvCxnSpPr>
          <p:nvPr/>
        </p:nvCxnSpPr>
        <p:spPr bwMode="auto">
          <a:xfrm flipH="1">
            <a:off x="156024" y="15479"/>
            <a:ext cx="1190" cy="63103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5" name="直接连接符 20">
            <a:extLst>
              <a:ext uri="{FF2B5EF4-FFF2-40B4-BE49-F238E27FC236}">
                <a16:creationId xmlns:a16="http://schemas.microsoft.com/office/drawing/2014/main" id="{62D7FA95-75B9-5347-5EE7-9E88C73EDEC9}"/>
              </a:ext>
            </a:extLst>
          </p:cNvPr>
          <p:cNvCxnSpPr>
            <a:cxnSpLocks/>
          </p:cNvCxnSpPr>
          <p:nvPr/>
        </p:nvCxnSpPr>
        <p:spPr bwMode="auto">
          <a:xfrm flipH="1">
            <a:off x="202456" y="14287"/>
            <a:ext cx="1191" cy="415529"/>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6" name="直接连接符 30">
            <a:extLst>
              <a:ext uri="{FF2B5EF4-FFF2-40B4-BE49-F238E27FC236}">
                <a16:creationId xmlns:a16="http://schemas.microsoft.com/office/drawing/2014/main" id="{3EF78B8A-ECF0-AE7D-25A4-03F75AA3880C}"/>
              </a:ext>
            </a:extLst>
          </p:cNvPr>
          <p:cNvCxnSpPr>
            <a:cxnSpLocks/>
          </p:cNvCxnSpPr>
          <p:nvPr/>
        </p:nvCxnSpPr>
        <p:spPr bwMode="auto">
          <a:xfrm>
            <a:off x="251272" y="14287"/>
            <a:ext cx="0" cy="2238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7" name="TextBox 19">
            <a:extLst>
              <a:ext uri="{FF2B5EF4-FFF2-40B4-BE49-F238E27FC236}">
                <a16:creationId xmlns:a16="http://schemas.microsoft.com/office/drawing/2014/main" id="{A1E2CAF2-D26C-DE04-34EB-6C4B0924FA6E}"/>
              </a:ext>
            </a:extLst>
          </p:cNvPr>
          <p:cNvSpPr txBox="1">
            <a:spLocks noChangeArrowheads="1"/>
          </p:cNvSpPr>
          <p:nvPr/>
        </p:nvSpPr>
        <p:spPr bwMode="auto">
          <a:xfrm>
            <a:off x="285799" y="141683"/>
            <a:ext cx="702334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2250" b="1" dirty="0">
                <a:solidFill>
                  <a:prstClr val="white"/>
                </a:solidFill>
                <a:latin typeface="微软雅黑" panose="020B0503020204020204" pitchFamily="34" charset="-122"/>
                <a:ea typeface="微软雅黑" panose="020B0503020204020204" pitchFamily="34" charset="-122"/>
                <a:cs typeface="Arial" pitchFamily="34" charset="0"/>
              </a:rPr>
              <a:t>实验与讨论</a:t>
            </a:r>
          </a:p>
        </p:txBody>
      </p:sp>
      <p:pic>
        <p:nvPicPr>
          <p:cNvPr id="9" name="图片 8">
            <a:extLst>
              <a:ext uri="{FF2B5EF4-FFF2-40B4-BE49-F238E27FC236}">
                <a16:creationId xmlns:a16="http://schemas.microsoft.com/office/drawing/2014/main" id="{CE7DD88A-D793-4D49-AA70-3D4C6AB27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179" y="1263537"/>
            <a:ext cx="4889865" cy="2466633"/>
          </a:xfrm>
          <a:prstGeom prst="rect">
            <a:avLst/>
          </a:prstGeom>
        </p:spPr>
      </p:pic>
      <p:pic>
        <p:nvPicPr>
          <p:cNvPr id="11" name="图片 10">
            <a:extLst>
              <a:ext uri="{FF2B5EF4-FFF2-40B4-BE49-F238E27FC236}">
                <a16:creationId xmlns:a16="http://schemas.microsoft.com/office/drawing/2014/main" id="{85D21A20-13E1-43B1-9370-2B86D7422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00" y="4081488"/>
            <a:ext cx="5575482" cy="2274863"/>
          </a:xfrm>
          <a:prstGeom prst="rect">
            <a:avLst/>
          </a:prstGeom>
        </p:spPr>
      </p:pic>
      <p:sp>
        <p:nvSpPr>
          <p:cNvPr id="12" name="文本框 11">
            <a:extLst>
              <a:ext uri="{FF2B5EF4-FFF2-40B4-BE49-F238E27FC236}">
                <a16:creationId xmlns:a16="http://schemas.microsoft.com/office/drawing/2014/main" id="{3023B12F-787F-4E25-BCA6-2045D12BC173}"/>
              </a:ext>
            </a:extLst>
          </p:cNvPr>
          <p:cNvSpPr txBox="1"/>
          <p:nvPr/>
        </p:nvSpPr>
        <p:spPr>
          <a:xfrm>
            <a:off x="391886" y="791029"/>
            <a:ext cx="3969657" cy="369332"/>
          </a:xfrm>
          <a:prstGeom prst="rect">
            <a:avLst/>
          </a:prstGeom>
          <a:noFill/>
        </p:spPr>
        <p:txBody>
          <a:bodyPr wrap="square" rtlCol="0">
            <a:spAutoFit/>
          </a:bodyPr>
          <a:lstStyle/>
          <a:p>
            <a:pPr marL="285750" indent="-285750">
              <a:buFont typeface="Wingdings" panose="05000000000000000000" pitchFamily="2" charset="2"/>
              <a:buChar char="n"/>
            </a:pPr>
            <a:r>
              <a:rPr lang="zh-CN" altLang="en-US" b="1" dirty="0"/>
              <a:t>跨域性能对比</a:t>
            </a:r>
          </a:p>
        </p:txBody>
      </p:sp>
      <p:sp>
        <p:nvSpPr>
          <p:cNvPr id="14" name="椭圆 13">
            <a:extLst>
              <a:ext uri="{FF2B5EF4-FFF2-40B4-BE49-F238E27FC236}">
                <a16:creationId xmlns:a16="http://schemas.microsoft.com/office/drawing/2014/main" id="{A27A8CD5-5F7A-41D3-9CA2-B8971A38F246}"/>
              </a:ext>
            </a:extLst>
          </p:cNvPr>
          <p:cNvSpPr/>
          <p:nvPr/>
        </p:nvSpPr>
        <p:spPr>
          <a:xfrm>
            <a:off x="5308378" y="913381"/>
            <a:ext cx="3443736" cy="15317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B9025FA3-6C3F-44DC-A891-C2E9224AD1DB}"/>
              </a:ext>
            </a:extLst>
          </p:cNvPr>
          <p:cNvSpPr txBox="1"/>
          <p:nvPr/>
        </p:nvSpPr>
        <p:spPr>
          <a:xfrm>
            <a:off x="5522685" y="1348521"/>
            <a:ext cx="2992665" cy="661419"/>
          </a:xfrm>
          <a:prstGeom prst="rect">
            <a:avLst/>
          </a:prstGeom>
          <a:noFill/>
        </p:spPr>
        <p:txBody>
          <a:bodyPr wrap="square" rtlCol="0">
            <a:spAutoFit/>
          </a:bodyPr>
          <a:lstStyle/>
          <a:p>
            <a:r>
              <a:rPr lang="en-US" altLang="zh-CN" sz="1200" b="0" i="0" dirty="0">
                <a:solidFill>
                  <a:srgbClr val="000000"/>
                </a:solidFill>
                <a:effectLst/>
                <a:latin typeface="微软雅黑" panose="020B0503020204020204" pitchFamily="34" charset="-122"/>
                <a:ea typeface="微软雅黑" panose="020B0503020204020204" pitchFamily="34" charset="-122"/>
              </a:rPr>
              <a:t>SCG</a:t>
            </a:r>
            <a:r>
              <a:rPr lang="zh-CN" altLang="en-US" sz="1200" b="0" i="0" dirty="0">
                <a:solidFill>
                  <a:srgbClr val="000000"/>
                </a:solidFill>
                <a:effectLst/>
                <a:latin typeface="微软雅黑" panose="020B0503020204020204" pitchFamily="34" charset="-122"/>
                <a:ea typeface="微软雅黑" panose="020B0503020204020204" pitchFamily="34" charset="-122"/>
              </a:rPr>
              <a:t>方法更好地模拟了潜在目标域的分布，优于在有限已知源域或固定增广域上提取特征的</a:t>
            </a:r>
            <a:r>
              <a:rPr lang="en-US" altLang="zh-CN" sz="1200" b="0" i="0" dirty="0">
                <a:solidFill>
                  <a:srgbClr val="000000"/>
                </a:solidFill>
                <a:effectLst/>
                <a:latin typeface="微软雅黑" panose="020B0503020204020204" pitchFamily="34" charset="-122"/>
                <a:ea typeface="微软雅黑" panose="020B0503020204020204" pitchFamily="34" charset="-122"/>
              </a:rPr>
              <a:t>MLDG, FACT</a:t>
            </a:r>
            <a:r>
              <a:rPr lang="zh-CN" altLang="en-US" sz="1200" b="0" i="0" dirty="0">
                <a:solidFill>
                  <a:srgbClr val="000000"/>
                </a:solidFill>
                <a:effectLst/>
                <a:latin typeface="微软雅黑" panose="020B0503020204020204" pitchFamily="34" charset="-122"/>
                <a:ea typeface="微软雅黑" panose="020B0503020204020204" pitchFamily="34" charset="-122"/>
              </a:rPr>
              <a:t>和</a:t>
            </a:r>
            <a:r>
              <a:rPr lang="en-US" altLang="zh-CN" sz="1200" b="0" i="0" dirty="0">
                <a:solidFill>
                  <a:srgbClr val="000000"/>
                </a:solidFill>
                <a:effectLst/>
                <a:latin typeface="微软雅黑" panose="020B0503020204020204" pitchFamily="34" charset="-122"/>
                <a:ea typeface="微软雅黑" panose="020B0503020204020204" pitchFamily="34" charset="-122"/>
              </a:rPr>
              <a:t>FSDR</a:t>
            </a:r>
            <a:endParaRPr lang="zh-CN" altLang="en-US" sz="1200" dirty="0"/>
          </a:p>
        </p:txBody>
      </p:sp>
      <p:sp>
        <p:nvSpPr>
          <p:cNvPr id="28" name="椭圆 27">
            <a:extLst>
              <a:ext uri="{FF2B5EF4-FFF2-40B4-BE49-F238E27FC236}">
                <a16:creationId xmlns:a16="http://schemas.microsoft.com/office/drawing/2014/main" id="{6B2757B0-0B96-4C90-95AB-12FAC67CCF2D}"/>
              </a:ext>
            </a:extLst>
          </p:cNvPr>
          <p:cNvSpPr/>
          <p:nvPr/>
        </p:nvSpPr>
        <p:spPr>
          <a:xfrm>
            <a:off x="5308378" y="2518675"/>
            <a:ext cx="3443736" cy="153170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0AB1852E-FBA1-4138-AA91-0689ADDBA38D}"/>
              </a:ext>
            </a:extLst>
          </p:cNvPr>
          <p:cNvSpPr txBox="1"/>
          <p:nvPr/>
        </p:nvSpPr>
        <p:spPr>
          <a:xfrm>
            <a:off x="5522685" y="3069249"/>
            <a:ext cx="2779486" cy="461665"/>
          </a:xfrm>
          <a:prstGeom prst="rect">
            <a:avLst/>
          </a:prstGeom>
          <a:noFill/>
        </p:spPr>
        <p:txBody>
          <a:bodyPr wrap="square" rtlCol="0">
            <a:spAutoFit/>
          </a:bodyPr>
          <a:lstStyle/>
          <a:p>
            <a:r>
              <a:rPr lang="zh-CN" altLang="en-US" sz="1200" dirty="0">
                <a:solidFill>
                  <a:srgbClr val="000000"/>
                </a:solidFill>
                <a:latin typeface="微软雅黑" panose="020B0503020204020204" pitchFamily="34" charset="-122"/>
                <a:ea typeface="微软雅黑" panose="020B0503020204020204" pitchFamily="34" charset="-122"/>
              </a:rPr>
              <a:t>多视图领域分类器进一步帮助挖掘和去除模拟目标分布中的非因果因素</a:t>
            </a:r>
          </a:p>
        </p:txBody>
      </p:sp>
      <p:sp>
        <p:nvSpPr>
          <p:cNvPr id="17" name="椭圆 16">
            <a:extLst>
              <a:ext uri="{FF2B5EF4-FFF2-40B4-BE49-F238E27FC236}">
                <a16:creationId xmlns:a16="http://schemas.microsoft.com/office/drawing/2014/main" id="{46FF2720-AB40-4A67-8621-A6DE75B5A57A}"/>
              </a:ext>
            </a:extLst>
          </p:cNvPr>
          <p:cNvSpPr/>
          <p:nvPr/>
        </p:nvSpPr>
        <p:spPr>
          <a:xfrm>
            <a:off x="5885544" y="4702620"/>
            <a:ext cx="2706914" cy="1001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26E62BA6-6788-4A6B-9054-B20DA5498FD6}"/>
              </a:ext>
            </a:extLst>
          </p:cNvPr>
          <p:cNvSpPr txBox="1"/>
          <p:nvPr/>
        </p:nvSpPr>
        <p:spPr>
          <a:xfrm>
            <a:off x="6086315" y="4972531"/>
            <a:ext cx="2445657" cy="461665"/>
          </a:xfrm>
          <a:prstGeom prst="rect">
            <a:avLst/>
          </a:prstGeom>
          <a:noFill/>
        </p:spPr>
        <p:txBody>
          <a:bodyPr wrap="square" rtlCol="0">
            <a:spAutoFit/>
          </a:bodyPr>
          <a:lstStyle/>
          <a:p>
            <a:r>
              <a:rPr lang="zh-CN" altLang="en-US" sz="1200" dirty="0">
                <a:solidFill>
                  <a:srgbClr val="000000"/>
                </a:solidFill>
                <a:latin typeface="微软雅黑" panose="020B0503020204020204" pitchFamily="34" charset="-122"/>
                <a:ea typeface="微软雅黑" panose="020B0503020204020204" pitchFamily="34" charset="-122"/>
              </a:rPr>
              <a:t>在</a:t>
            </a:r>
            <a:r>
              <a:rPr lang="en-US" altLang="zh-CN" sz="1200" dirty="0">
                <a:solidFill>
                  <a:srgbClr val="000000"/>
                </a:solidFill>
                <a:latin typeface="微软雅黑" panose="020B0503020204020204" pitchFamily="34" charset="-122"/>
                <a:ea typeface="微软雅黑" panose="020B0503020204020204" pitchFamily="34" charset="-122"/>
              </a:rPr>
              <a:t>DG</a:t>
            </a:r>
            <a:r>
              <a:rPr lang="zh-CN" altLang="en-US" sz="1200" dirty="0">
                <a:solidFill>
                  <a:srgbClr val="000000"/>
                </a:solidFill>
                <a:latin typeface="微软雅黑" panose="020B0503020204020204" pitchFamily="34" charset="-122"/>
                <a:ea typeface="微软雅黑" panose="020B0503020204020204" pitchFamily="34" charset="-122"/>
              </a:rPr>
              <a:t>方法中拥有最好的泛化能力，甚至超越一些</a:t>
            </a:r>
            <a:r>
              <a:rPr lang="en-US" altLang="zh-CN" sz="1200" dirty="0">
                <a:solidFill>
                  <a:srgbClr val="000000"/>
                </a:solidFill>
                <a:latin typeface="微软雅黑" panose="020B0503020204020204" pitchFamily="34" charset="-122"/>
                <a:ea typeface="微软雅黑" panose="020B0503020204020204" pitchFamily="34" charset="-122"/>
              </a:rPr>
              <a:t>DA</a:t>
            </a:r>
            <a:r>
              <a:rPr lang="zh-CN" altLang="en-US" sz="1200" dirty="0">
                <a:solidFill>
                  <a:srgbClr val="000000"/>
                </a:solidFill>
                <a:latin typeface="微软雅黑" panose="020B0503020204020204" pitchFamily="34" charset="-122"/>
                <a:ea typeface="微软雅黑" panose="020B0503020204020204" pitchFamily="34" charset="-122"/>
              </a:rPr>
              <a:t>方法</a:t>
            </a:r>
          </a:p>
        </p:txBody>
      </p:sp>
    </p:spTree>
    <p:extLst>
      <p:ext uri="{BB962C8B-B14F-4D97-AF65-F5344CB8AC3E}">
        <p14:creationId xmlns:p14="http://schemas.microsoft.com/office/powerpoint/2010/main" val="2074411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EC1BF5A-C425-4E74-8F3E-45DADA896AD1}" type="slidenum">
              <a:rPr lang="zh-CN" altLang="en-US" smtClean="0"/>
              <a:t>19</a:t>
            </a:fld>
            <a:endParaRPr lang="zh-CN" altLang="en-US"/>
          </a:p>
        </p:txBody>
      </p:sp>
      <p:sp>
        <p:nvSpPr>
          <p:cNvPr id="2" name="标题 3">
            <a:extLst>
              <a:ext uri="{FF2B5EF4-FFF2-40B4-BE49-F238E27FC236}">
                <a16:creationId xmlns:a16="http://schemas.microsoft.com/office/drawing/2014/main" id="{AC30502B-F96F-D074-D147-87CF1C526F9A}"/>
              </a:ext>
            </a:extLst>
          </p:cNvPr>
          <p:cNvSpPr txBox="1">
            <a:spLocks/>
          </p:cNvSpPr>
          <p:nvPr/>
        </p:nvSpPr>
        <p:spPr>
          <a:xfrm>
            <a:off x="2" y="0"/>
            <a:ext cx="9144000" cy="647701"/>
          </a:xfrm>
          <a:prstGeom prst="rect">
            <a:avLst/>
          </a:prstGeom>
          <a:solidFill>
            <a:srgbClr val="02409A"/>
          </a:solidFill>
          <a:ln>
            <a:noFill/>
          </a:ln>
          <a:effectLst/>
        </p:spPr>
        <p:txBody>
          <a:bodyPr tIns="0" bIns="0" anchor="ctr"/>
          <a:lstStyle/>
          <a:p>
            <a:pPr algn="ctr">
              <a:spcBef>
                <a:spcPct val="0"/>
              </a:spcBef>
              <a:defRPr/>
            </a:pPr>
            <a:endParaRPr lang="zh-CN" altLang="en-US" sz="3600" b="1" dirty="0">
              <a:solidFill>
                <a:prstClr val="white"/>
              </a:solidFill>
              <a:latin typeface="微软雅黑" pitchFamily="34" charset="-122"/>
              <a:ea typeface="微软雅黑" pitchFamily="34" charset="-122"/>
            </a:endParaRPr>
          </a:p>
        </p:txBody>
      </p:sp>
      <p:cxnSp>
        <p:nvCxnSpPr>
          <p:cNvPr id="4" name="直接连接符 19">
            <a:extLst>
              <a:ext uri="{FF2B5EF4-FFF2-40B4-BE49-F238E27FC236}">
                <a16:creationId xmlns:a16="http://schemas.microsoft.com/office/drawing/2014/main" id="{6A43FCE0-6B61-3DAD-2879-443E7CBEDDCB}"/>
              </a:ext>
            </a:extLst>
          </p:cNvPr>
          <p:cNvCxnSpPr>
            <a:cxnSpLocks/>
          </p:cNvCxnSpPr>
          <p:nvPr/>
        </p:nvCxnSpPr>
        <p:spPr bwMode="auto">
          <a:xfrm flipH="1">
            <a:off x="156024" y="15479"/>
            <a:ext cx="1190" cy="63103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5" name="直接连接符 20">
            <a:extLst>
              <a:ext uri="{FF2B5EF4-FFF2-40B4-BE49-F238E27FC236}">
                <a16:creationId xmlns:a16="http://schemas.microsoft.com/office/drawing/2014/main" id="{62D7FA95-75B9-5347-5EE7-9E88C73EDEC9}"/>
              </a:ext>
            </a:extLst>
          </p:cNvPr>
          <p:cNvCxnSpPr>
            <a:cxnSpLocks/>
          </p:cNvCxnSpPr>
          <p:nvPr/>
        </p:nvCxnSpPr>
        <p:spPr bwMode="auto">
          <a:xfrm flipH="1">
            <a:off x="202456" y="14287"/>
            <a:ext cx="1191" cy="415529"/>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6" name="直接连接符 30">
            <a:extLst>
              <a:ext uri="{FF2B5EF4-FFF2-40B4-BE49-F238E27FC236}">
                <a16:creationId xmlns:a16="http://schemas.microsoft.com/office/drawing/2014/main" id="{3EF78B8A-ECF0-AE7D-25A4-03F75AA3880C}"/>
              </a:ext>
            </a:extLst>
          </p:cNvPr>
          <p:cNvCxnSpPr>
            <a:cxnSpLocks/>
          </p:cNvCxnSpPr>
          <p:nvPr/>
        </p:nvCxnSpPr>
        <p:spPr bwMode="auto">
          <a:xfrm>
            <a:off x="251272" y="14287"/>
            <a:ext cx="0" cy="2238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7" name="TextBox 19">
            <a:extLst>
              <a:ext uri="{FF2B5EF4-FFF2-40B4-BE49-F238E27FC236}">
                <a16:creationId xmlns:a16="http://schemas.microsoft.com/office/drawing/2014/main" id="{A1E2CAF2-D26C-DE04-34EB-6C4B0924FA6E}"/>
              </a:ext>
            </a:extLst>
          </p:cNvPr>
          <p:cNvSpPr txBox="1">
            <a:spLocks noChangeArrowheads="1"/>
          </p:cNvSpPr>
          <p:nvPr/>
        </p:nvSpPr>
        <p:spPr bwMode="auto">
          <a:xfrm>
            <a:off x="285799" y="141683"/>
            <a:ext cx="702334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2250" b="1" dirty="0">
                <a:solidFill>
                  <a:prstClr val="white"/>
                </a:solidFill>
                <a:latin typeface="微软雅黑" panose="020B0503020204020204" pitchFamily="34" charset="-122"/>
                <a:ea typeface="微软雅黑" panose="020B0503020204020204" pitchFamily="34" charset="-122"/>
                <a:cs typeface="Arial" pitchFamily="34" charset="0"/>
              </a:rPr>
              <a:t>实验与讨论</a:t>
            </a:r>
          </a:p>
        </p:txBody>
      </p:sp>
      <p:sp>
        <p:nvSpPr>
          <p:cNvPr id="12" name="文本框 11">
            <a:extLst>
              <a:ext uri="{FF2B5EF4-FFF2-40B4-BE49-F238E27FC236}">
                <a16:creationId xmlns:a16="http://schemas.microsoft.com/office/drawing/2014/main" id="{3023B12F-787F-4E25-BCA6-2045D12BC173}"/>
              </a:ext>
            </a:extLst>
          </p:cNvPr>
          <p:cNvSpPr txBox="1"/>
          <p:nvPr/>
        </p:nvSpPr>
        <p:spPr>
          <a:xfrm>
            <a:off x="391886" y="791029"/>
            <a:ext cx="3969657" cy="369332"/>
          </a:xfrm>
          <a:prstGeom prst="rect">
            <a:avLst/>
          </a:prstGeom>
          <a:noFill/>
        </p:spPr>
        <p:txBody>
          <a:bodyPr wrap="square" rtlCol="0">
            <a:spAutoFit/>
          </a:bodyPr>
          <a:lstStyle/>
          <a:p>
            <a:pPr marL="285750" indent="-285750">
              <a:buFont typeface="Wingdings" panose="05000000000000000000" pitchFamily="2" charset="2"/>
              <a:buChar char="n"/>
            </a:pPr>
            <a:r>
              <a:rPr lang="zh-CN" altLang="en-US" b="1" dirty="0"/>
              <a:t>泛化性能验证</a:t>
            </a:r>
          </a:p>
        </p:txBody>
      </p:sp>
      <p:sp>
        <p:nvSpPr>
          <p:cNvPr id="14" name="椭圆 13">
            <a:extLst>
              <a:ext uri="{FF2B5EF4-FFF2-40B4-BE49-F238E27FC236}">
                <a16:creationId xmlns:a16="http://schemas.microsoft.com/office/drawing/2014/main" id="{A27A8CD5-5F7A-41D3-9CA2-B8971A38F246}"/>
              </a:ext>
            </a:extLst>
          </p:cNvPr>
          <p:cNvSpPr/>
          <p:nvPr/>
        </p:nvSpPr>
        <p:spPr>
          <a:xfrm>
            <a:off x="5402722" y="1805972"/>
            <a:ext cx="2986536" cy="88294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B9025FA3-6C3F-44DC-A891-C2E9224AD1DB}"/>
              </a:ext>
            </a:extLst>
          </p:cNvPr>
          <p:cNvSpPr txBox="1"/>
          <p:nvPr/>
        </p:nvSpPr>
        <p:spPr>
          <a:xfrm>
            <a:off x="5548854" y="2108944"/>
            <a:ext cx="2694272" cy="276999"/>
          </a:xfrm>
          <a:prstGeom prst="rect">
            <a:avLst/>
          </a:prstGeom>
          <a:noFill/>
        </p:spPr>
        <p:txBody>
          <a:bodyPr wrap="square" rtlCol="0">
            <a:spAutoFit/>
          </a:bodyPr>
          <a:lstStyle/>
          <a:p>
            <a:pPr algn="ctr"/>
            <a:r>
              <a:rPr lang="zh-CN" altLang="en-US" sz="1200" b="0" i="0" dirty="0">
                <a:solidFill>
                  <a:srgbClr val="000000"/>
                </a:solidFill>
                <a:effectLst/>
                <a:latin typeface="微软雅黑" panose="020B0503020204020204" pitchFamily="34" charset="-122"/>
                <a:ea typeface="微软雅黑" panose="020B0503020204020204" pitchFamily="34" charset="-122"/>
              </a:rPr>
              <a:t>大多数未见过的目标域中也表现最好</a:t>
            </a:r>
            <a:endParaRPr lang="zh-CN" altLang="en-US" sz="1200" dirty="0"/>
          </a:p>
        </p:txBody>
      </p:sp>
      <p:pic>
        <p:nvPicPr>
          <p:cNvPr id="10" name="图片 9">
            <a:extLst>
              <a:ext uri="{FF2B5EF4-FFF2-40B4-BE49-F238E27FC236}">
                <a16:creationId xmlns:a16="http://schemas.microsoft.com/office/drawing/2014/main" id="{A97F2891-C03F-4725-8F7B-59F4FE7D1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325" y="1494369"/>
            <a:ext cx="4462826" cy="1662488"/>
          </a:xfrm>
          <a:prstGeom prst="rect">
            <a:avLst/>
          </a:prstGeom>
        </p:spPr>
      </p:pic>
      <p:pic>
        <p:nvPicPr>
          <p:cNvPr id="19" name="图片 18">
            <a:extLst>
              <a:ext uri="{FF2B5EF4-FFF2-40B4-BE49-F238E27FC236}">
                <a16:creationId xmlns:a16="http://schemas.microsoft.com/office/drawing/2014/main" id="{205E677E-CB24-4AC9-B996-565A410988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536" y="3899735"/>
            <a:ext cx="3385310" cy="2772730"/>
          </a:xfrm>
          <a:prstGeom prst="rect">
            <a:avLst/>
          </a:prstGeom>
        </p:spPr>
      </p:pic>
      <p:sp>
        <p:nvSpPr>
          <p:cNvPr id="20" name="文本框 19">
            <a:extLst>
              <a:ext uri="{FF2B5EF4-FFF2-40B4-BE49-F238E27FC236}">
                <a16:creationId xmlns:a16="http://schemas.microsoft.com/office/drawing/2014/main" id="{F3492393-933D-4D69-84C9-3F4732CA09C7}"/>
              </a:ext>
            </a:extLst>
          </p:cNvPr>
          <p:cNvSpPr txBox="1"/>
          <p:nvPr/>
        </p:nvSpPr>
        <p:spPr>
          <a:xfrm>
            <a:off x="391886" y="3429000"/>
            <a:ext cx="2878315" cy="369332"/>
          </a:xfrm>
          <a:prstGeom prst="rect">
            <a:avLst/>
          </a:prstGeom>
          <a:noFill/>
        </p:spPr>
        <p:txBody>
          <a:bodyPr wrap="square" rtlCol="0">
            <a:spAutoFit/>
          </a:bodyPr>
          <a:lstStyle/>
          <a:p>
            <a:r>
              <a:rPr lang="zh-CN" altLang="en-US" dirty="0"/>
              <a:t>特征分布可视化</a:t>
            </a:r>
          </a:p>
        </p:txBody>
      </p:sp>
      <p:sp>
        <p:nvSpPr>
          <p:cNvPr id="22" name="矩形 21">
            <a:extLst>
              <a:ext uri="{FF2B5EF4-FFF2-40B4-BE49-F238E27FC236}">
                <a16:creationId xmlns:a16="http://schemas.microsoft.com/office/drawing/2014/main" id="{AFFDF66D-E0E1-4E07-AF09-A3134ACB4024}"/>
              </a:ext>
            </a:extLst>
          </p:cNvPr>
          <p:cNvSpPr/>
          <p:nvPr/>
        </p:nvSpPr>
        <p:spPr>
          <a:xfrm>
            <a:off x="4492171" y="3962400"/>
            <a:ext cx="4274457" cy="239395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F29CF6B6-6CB9-468C-939D-63CCB79A6542}"/>
              </a:ext>
            </a:extLst>
          </p:cNvPr>
          <p:cNvSpPr txBox="1"/>
          <p:nvPr/>
        </p:nvSpPr>
        <p:spPr>
          <a:xfrm>
            <a:off x="4622799" y="4085771"/>
            <a:ext cx="4143829" cy="2031325"/>
          </a:xfrm>
          <a:prstGeom prst="rect">
            <a:avLst/>
          </a:prstGeom>
          <a:noFill/>
        </p:spPr>
        <p:txBody>
          <a:bodyPr wrap="square" rtlCol="0">
            <a:spAutoFit/>
          </a:bodyPr>
          <a:lstStyle/>
          <a:p>
            <a:r>
              <a:rPr lang="en-US" altLang="zh-CN" dirty="0"/>
              <a:t>(a)</a:t>
            </a:r>
            <a:r>
              <a:rPr lang="zh-CN" altLang="en-US" dirty="0"/>
              <a:t>原始</a:t>
            </a:r>
            <a:r>
              <a:rPr lang="en-US" altLang="zh-CN" dirty="0"/>
              <a:t>Faster FCNN</a:t>
            </a:r>
            <a:r>
              <a:rPr lang="zh-CN" altLang="en-US" dirty="0"/>
              <a:t>汽车的特征分布</a:t>
            </a:r>
            <a:endParaRPr lang="en-US" altLang="zh-CN" dirty="0"/>
          </a:p>
          <a:p>
            <a:endParaRPr lang="en-US" altLang="zh-CN" dirty="0"/>
          </a:p>
          <a:p>
            <a:r>
              <a:rPr lang="en-US" altLang="zh-CN" dirty="0"/>
              <a:t>(b)DANN</a:t>
            </a:r>
            <a:r>
              <a:rPr lang="zh-CN" altLang="en-US" dirty="0"/>
              <a:t>提取的特征分布</a:t>
            </a:r>
            <a:endParaRPr lang="en-US" altLang="zh-CN" dirty="0"/>
          </a:p>
          <a:p>
            <a:endParaRPr lang="en-US" altLang="zh-CN" dirty="0"/>
          </a:p>
          <a:p>
            <a:r>
              <a:rPr lang="en-US" altLang="zh-CN" dirty="0"/>
              <a:t>(c)MVDC</a:t>
            </a:r>
            <a:r>
              <a:rPr lang="zh-CN" altLang="en-US" dirty="0"/>
              <a:t>不同视图中的特征分布</a:t>
            </a:r>
            <a:endParaRPr lang="en-US" altLang="zh-CN" dirty="0"/>
          </a:p>
          <a:p>
            <a:endParaRPr lang="en-US" altLang="zh-CN" dirty="0"/>
          </a:p>
          <a:p>
            <a:r>
              <a:rPr lang="en-US" altLang="zh-CN" dirty="0"/>
              <a:t>(d)MAD</a:t>
            </a:r>
            <a:r>
              <a:rPr lang="zh-CN" altLang="en-US" dirty="0"/>
              <a:t>提取的特征在不同视图中的分布</a:t>
            </a:r>
          </a:p>
        </p:txBody>
      </p:sp>
    </p:spTree>
    <p:extLst>
      <p:ext uri="{BB962C8B-B14F-4D97-AF65-F5344CB8AC3E}">
        <p14:creationId xmlns:p14="http://schemas.microsoft.com/office/powerpoint/2010/main" val="1117044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1"/>
          <p:cNvGrpSpPr/>
          <p:nvPr/>
        </p:nvGrpSpPr>
        <p:grpSpPr bwMode="auto">
          <a:xfrm>
            <a:off x="1868003" y="1593850"/>
            <a:ext cx="5614465" cy="792163"/>
            <a:chOff x="1329" y="1795"/>
            <a:chExt cx="2943" cy="499"/>
          </a:xfrm>
          <a:solidFill>
            <a:srgbClr val="02409A"/>
          </a:solidFill>
        </p:grpSpPr>
        <p:sp>
          <p:nvSpPr>
            <p:cNvPr id="60" name="AutoShape 52"/>
            <p:cNvSpPr>
              <a:spLocks noChangeArrowheads="1"/>
            </p:cNvSpPr>
            <p:nvPr/>
          </p:nvSpPr>
          <p:spPr bwMode="gray">
            <a:xfrm>
              <a:off x="1536" y="1840"/>
              <a:ext cx="2736" cy="409"/>
            </a:xfrm>
            <a:prstGeom prst="roundRect">
              <a:avLst>
                <a:gd name="adj" fmla="val 16667"/>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研究背景</a:t>
              </a:r>
              <a:endParaRPr kumimoji="0" lang="en-US" altLang="zh-CN" sz="2400" b="1" dirty="0">
                <a:solidFill>
                  <a:schemeClr val="bg1">
                    <a:lumMod val="95000"/>
                  </a:schemeClr>
                </a:solidFill>
                <a:ea typeface="微软雅黑" panose="020B0503020204020204" pitchFamily="34" charset="-122"/>
              </a:endParaRPr>
            </a:p>
          </p:txBody>
        </p:sp>
        <p:sp>
          <p:nvSpPr>
            <p:cNvPr id="61" name="AutoShape 53"/>
            <p:cNvSpPr>
              <a:spLocks noChangeArrowheads="1"/>
            </p:cNvSpPr>
            <p:nvPr/>
          </p:nvSpPr>
          <p:spPr bwMode="gray">
            <a:xfrm>
              <a:off x="1329" y="1795"/>
              <a:ext cx="499" cy="499"/>
            </a:xfrm>
            <a:prstGeom prst="diamond">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en-US"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1</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2" name="Group 51"/>
          <p:cNvGrpSpPr/>
          <p:nvPr/>
        </p:nvGrpSpPr>
        <p:grpSpPr bwMode="auto">
          <a:xfrm>
            <a:off x="1868004" y="2601914"/>
            <a:ext cx="5614464" cy="792162"/>
            <a:chOff x="1329" y="1795"/>
            <a:chExt cx="2943" cy="499"/>
          </a:xfrm>
          <a:solidFill>
            <a:schemeClr val="accent1">
              <a:lumMod val="40000"/>
              <a:lumOff val="60000"/>
            </a:schemeClr>
          </a:solidFill>
        </p:grpSpPr>
        <p:sp>
          <p:nvSpPr>
            <p:cNvPr id="63" name="AutoShape 52"/>
            <p:cNvSpPr>
              <a:spLocks noChangeArrowheads="1"/>
            </p:cNvSpPr>
            <p:nvPr/>
          </p:nvSpPr>
          <p:spPr bwMode="gray">
            <a:xfrm>
              <a:off x="1536" y="1840"/>
              <a:ext cx="2736" cy="409"/>
            </a:xfrm>
            <a:prstGeom prst="roundRect">
              <a:avLst>
                <a:gd name="adj" fmla="val 16667"/>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kumimoji="0" lang="en-US" altLang="zh-CN" sz="2400" b="1" dirty="0">
                  <a:solidFill>
                    <a:schemeClr val="bg1">
                      <a:lumMod val="95000"/>
                    </a:schemeClr>
                  </a:solidFill>
                  <a:ea typeface="微软雅黑" panose="020B0503020204020204" pitchFamily="34" charset="-122"/>
                </a:rPr>
                <a:t>Spurious Correlations Generator</a:t>
              </a:r>
            </a:p>
          </p:txBody>
        </p:sp>
        <p:sp>
          <p:nvSpPr>
            <p:cNvPr id="64" name="AutoShape 53"/>
            <p:cNvSpPr>
              <a:spLocks noChangeArrowheads="1"/>
            </p:cNvSpPr>
            <p:nvPr/>
          </p:nvSpPr>
          <p:spPr bwMode="gray">
            <a:xfrm>
              <a:off x="1329" y="1795"/>
              <a:ext cx="499" cy="499"/>
            </a:xfrm>
            <a:prstGeom prst="diamond">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en-US"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2</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5" name="Group 51"/>
          <p:cNvGrpSpPr/>
          <p:nvPr/>
        </p:nvGrpSpPr>
        <p:grpSpPr bwMode="auto">
          <a:xfrm>
            <a:off x="1868003" y="3609977"/>
            <a:ext cx="5614465" cy="792162"/>
            <a:chOff x="1329" y="1795"/>
            <a:chExt cx="2943" cy="499"/>
          </a:xfrm>
          <a:solidFill>
            <a:schemeClr val="accent1">
              <a:lumMod val="40000"/>
              <a:lumOff val="60000"/>
            </a:schemeClr>
          </a:solidFill>
        </p:grpSpPr>
        <p:sp>
          <p:nvSpPr>
            <p:cNvPr id="66" name="AutoShape 52"/>
            <p:cNvSpPr>
              <a:spLocks noChangeArrowheads="1"/>
            </p:cNvSpPr>
            <p:nvPr/>
          </p:nvSpPr>
          <p:spPr bwMode="gray">
            <a:xfrm>
              <a:off x="1536" y="1840"/>
              <a:ext cx="2736" cy="409"/>
            </a:xfrm>
            <a:prstGeom prst="roundRect">
              <a:avLst>
                <a:gd name="adj" fmla="val 16667"/>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en-US" altLang="zh-CN" sz="2400" b="1" dirty="0">
                  <a:solidFill>
                    <a:schemeClr val="bg1">
                      <a:lumMod val="95000"/>
                    </a:schemeClr>
                  </a:solidFill>
                  <a:ea typeface="微软雅黑" panose="020B0503020204020204" pitchFamily="34" charset="-122"/>
                </a:rPr>
                <a:t>Multi-View Domain Classifier</a:t>
              </a:r>
            </a:p>
          </p:txBody>
        </p:sp>
        <p:sp>
          <p:nvSpPr>
            <p:cNvPr id="67" name="AutoShape 53"/>
            <p:cNvSpPr>
              <a:spLocks noChangeArrowheads="1"/>
            </p:cNvSpPr>
            <p:nvPr/>
          </p:nvSpPr>
          <p:spPr bwMode="gray">
            <a:xfrm>
              <a:off x="1329" y="1795"/>
              <a:ext cx="499" cy="499"/>
            </a:xfrm>
            <a:prstGeom prst="diamond">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3</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8" name="Group 51"/>
          <p:cNvGrpSpPr/>
          <p:nvPr/>
        </p:nvGrpSpPr>
        <p:grpSpPr bwMode="auto">
          <a:xfrm>
            <a:off x="1875940" y="4618039"/>
            <a:ext cx="5606528" cy="792163"/>
            <a:chOff x="1329" y="1795"/>
            <a:chExt cx="2943" cy="499"/>
          </a:xfrm>
          <a:solidFill>
            <a:schemeClr val="accent1">
              <a:lumMod val="40000"/>
              <a:lumOff val="60000"/>
            </a:schemeClr>
          </a:solidFill>
        </p:grpSpPr>
        <p:sp>
          <p:nvSpPr>
            <p:cNvPr id="69" name="AutoShape 52"/>
            <p:cNvSpPr>
              <a:spLocks noChangeArrowheads="1"/>
            </p:cNvSpPr>
            <p:nvPr/>
          </p:nvSpPr>
          <p:spPr bwMode="gray">
            <a:xfrm>
              <a:off x="1536" y="1840"/>
              <a:ext cx="2736" cy="409"/>
            </a:xfrm>
            <a:prstGeom prst="roundRect">
              <a:avLst>
                <a:gd name="adj" fmla="val 16667"/>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zh-CN" altLang="en-US" sz="2400" b="1" dirty="0">
                  <a:solidFill>
                    <a:schemeClr val="bg1">
                      <a:lumMod val="95000"/>
                    </a:schemeClr>
                  </a:solidFill>
                  <a:ea typeface="微软雅黑" panose="020B0503020204020204" pitchFamily="34" charset="-122"/>
                </a:rPr>
                <a:t>实验</a:t>
              </a:r>
              <a:r>
                <a:rPr kumimoji="0" lang="zh-CN" altLang="en-US" sz="2400" b="1" dirty="0">
                  <a:solidFill>
                    <a:schemeClr val="bg1">
                      <a:lumMod val="95000"/>
                    </a:schemeClr>
                  </a:solidFill>
                  <a:ea typeface="微软雅黑" panose="020B0503020204020204" pitchFamily="34" charset="-122"/>
                </a:rPr>
                <a:t>与讨论</a:t>
              </a:r>
            </a:p>
          </p:txBody>
        </p:sp>
        <p:sp>
          <p:nvSpPr>
            <p:cNvPr id="70" name="AutoShape 53"/>
            <p:cNvSpPr>
              <a:spLocks noChangeArrowheads="1"/>
            </p:cNvSpPr>
            <p:nvPr/>
          </p:nvSpPr>
          <p:spPr bwMode="gray">
            <a:xfrm>
              <a:off x="1329" y="1795"/>
              <a:ext cx="499" cy="499"/>
            </a:xfrm>
            <a:prstGeom prst="diamond">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4</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3" name="灯片编号占位符 2"/>
          <p:cNvSpPr>
            <a:spLocks noGrp="1"/>
          </p:cNvSpPr>
          <p:nvPr>
            <p:ph type="sldNum" sz="quarter" idx="12"/>
          </p:nvPr>
        </p:nvSpPr>
        <p:spPr/>
        <p:txBody>
          <a:bodyPr/>
          <a:lstStyle/>
          <a:p>
            <a:fld id="{4EC1BF5A-C425-4E74-8F3E-45DADA896AD1}" type="slidenum">
              <a:rPr lang="zh-CN" altLang="en-US" smtClean="0"/>
              <a:t>2</a:t>
            </a:fld>
            <a:endParaRPr lang="zh-CN" altLang="en-US"/>
          </a:p>
        </p:txBody>
      </p:sp>
      <p:sp>
        <p:nvSpPr>
          <p:cNvPr id="2" name="标题 3">
            <a:extLst>
              <a:ext uri="{FF2B5EF4-FFF2-40B4-BE49-F238E27FC236}">
                <a16:creationId xmlns:a16="http://schemas.microsoft.com/office/drawing/2014/main" id="{AC30502B-F96F-D074-D147-87CF1C526F9A}"/>
              </a:ext>
            </a:extLst>
          </p:cNvPr>
          <p:cNvSpPr txBox="1">
            <a:spLocks/>
          </p:cNvSpPr>
          <p:nvPr/>
        </p:nvSpPr>
        <p:spPr>
          <a:xfrm>
            <a:off x="2" y="0"/>
            <a:ext cx="9144000" cy="647701"/>
          </a:xfrm>
          <a:prstGeom prst="rect">
            <a:avLst/>
          </a:prstGeom>
          <a:solidFill>
            <a:srgbClr val="02409A"/>
          </a:solidFill>
          <a:ln>
            <a:noFill/>
          </a:ln>
          <a:effectLst/>
        </p:spPr>
        <p:txBody>
          <a:bodyPr tIns="0" bIns="0" anchor="ctr"/>
          <a:lstStyle/>
          <a:p>
            <a:pPr algn="ctr">
              <a:spcBef>
                <a:spcPct val="0"/>
              </a:spcBef>
              <a:defRPr/>
            </a:pPr>
            <a:endParaRPr lang="zh-CN" altLang="en-US" sz="3600" b="1" dirty="0">
              <a:solidFill>
                <a:prstClr val="white"/>
              </a:solidFill>
              <a:latin typeface="微软雅黑" pitchFamily="34" charset="-122"/>
              <a:ea typeface="微软雅黑" pitchFamily="34" charset="-122"/>
            </a:endParaRPr>
          </a:p>
        </p:txBody>
      </p:sp>
      <p:cxnSp>
        <p:nvCxnSpPr>
          <p:cNvPr id="4" name="直接连接符 19">
            <a:extLst>
              <a:ext uri="{FF2B5EF4-FFF2-40B4-BE49-F238E27FC236}">
                <a16:creationId xmlns:a16="http://schemas.microsoft.com/office/drawing/2014/main" id="{6A43FCE0-6B61-3DAD-2879-443E7CBEDDCB}"/>
              </a:ext>
            </a:extLst>
          </p:cNvPr>
          <p:cNvCxnSpPr>
            <a:cxnSpLocks/>
          </p:cNvCxnSpPr>
          <p:nvPr/>
        </p:nvCxnSpPr>
        <p:spPr bwMode="auto">
          <a:xfrm flipH="1">
            <a:off x="156024" y="15479"/>
            <a:ext cx="1190" cy="63103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5" name="直接连接符 20">
            <a:extLst>
              <a:ext uri="{FF2B5EF4-FFF2-40B4-BE49-F238E27FC236}">
                <a16:creationId xmlns:a16="http://schemas.microsoft.com/office/drawing/2014/main" id="{62D7FA95-75B9-5347-5EE7-9E88C73EDEC9}"/>
              </a:ext>
            </a:extLst>
          </p:cNvPr>
          <p:cNvCxnSpPr>
            <a:cxnSpLocks/>
          </p:cNvCxnSpPr>
          <p:nvPr/>
        </p:nvCxnSpPr>
        <p:spPr bwMode="auto">
          <a:xfrm flipH="1">
            <a:off x="202456" y="14287"/>
            <a:ext cx="1191" cy="415529"/>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6" name="直接连接符 30">
            <a:extLst>
              <a:ext uri="{FF2B5EF4-FFF2-40B4-BE49-F238E27FC236}">
                <a16:creationId xmlns:a16="http://schemas.microsoft.com/office/drawing/2014/main" id="{3EF78B8A-ECF0-AE7D-25A4-03F75AA3880C}"/>
              </a:ext>
            </a:extLst>
          </p:cNvPr>
          <p:cNvCxnSpPr>
            <a:cxnSpLocks/>
          </p:cNvCxnSpPr>
          <p:nvPr/>
        </p:nvCxnSpPr>
        <p:spPr bwMode="auto">
          <a:xfrm>
            <a:off x="251272" y="14287"/>
            <a:ext cx="0" cy="2238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7" name="TextBox 19">
            <a:extLst>
              <a:ext uri="{FF2B5EF4-FFF2-40B4-BE49-F238E27FC236}">
                <a16:creationId xmlns:a16="http://schemas.microsoft.com/office/drawing/2014/main" id="{A1E2CAF2-D26C-DE04-34EB-6C4B0924FA6E}"/>
              </a:ext>
            </a:extLst>
          </p:cNvPr>
          <p:cNvSpPr txBox="1">
            <a:spLocks noChangeArrowheads="1"/>
          </p:cNvSpPr>
          <p:nvPr/>
        </p:nvSpPr>
        <p:spPr bwMode="auto">
          <a:xfrm>
            <a:off x="285799" y="141683"/>
            <a:ext cx="702334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2250" b="1" dirty="0">
                <a:solidFill>
                  <a:prstClr val="white"/>
                </a:solidFill>
                <a:latin typeface="微软雅黑" panose="020B0503020204020204" pitchFamily="34" charset="-122"/>
                <a:ea typeface="微软雅黑" panose="020B0503020204020204" pitchFamily="34" charset="-122"/>
                <a:cs typeface="Arial" pitchFamily="34" charset="0"/>
              </a:rPr>
              <a:t>提纲</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EC1BF5A-C425-4E74-8F3E-45DADA896AD1}" type="slidenum">
              <a:rPr lang="zh-CN" altLang="en-US" smtClean="0"/>
              <a:t>20</a:t>
            </a:fld>
            <a:endParaRPr lang="zh-CN" altLang="en-US"/>
          </a:p>
        </p:txBody>
      </p:sp>
      <p:sp>
        <p:nvSpPr>
          <p:cNvPr id="2" name="标题 3">
            <a:extLst>
              <a:ext uri="{FF2B5EF4-FFF2-40B4-BE49-F238E27FC236}">
                <a16:creationId xmlns:a16="http://schemas.microsoft.com/office/drawing/2014/main" id="{AC30502B-F96F-D074-D147-87CF1C526F9A}"/>
              </a:ext>
            </a:extLst>
          </p:cNvPr>
          <p:cNvSpPr txBox="1">
            <a:spLocks/>
          </p:cNvSpPr>
          <p:nvPr/>
        </p:nvSpPr>
        <p:spPr>
          <a:xfrm>
            <a:off x="2" y="0"/>
            <a:ext cx="9144000" cy="647701"/>
          </a:xfrm>
          <a:prstGeom prst="rect">
            <a:avLst/>
          </a:prstGeom>
          <a:solidFill>
            <a:srgbClr val="02409A"/>
          </a:solidFill>
          <a:ln>
            <a:noFill/>
          </a:ln>
          <a:effectLst/>
        </p:spPr>
        <p:txBody>
          <a:bodyPr tIns="0" bIns="0" anchor="ctr"/>
          <a:lstStyle/>
          <a:p>
            <a:pPr algn="ctr">
              <a:spcBef>
                <a:spcPct val="0"/>
              </a:spcBef>
              <a:defRPr/>
            </a:pPr>
            <a:endParaRPr lang="zh-CN" altLang="en-US" sz="3600" b="1" dirty="0">
              <a:solidFill>
                <a:prstClr val="white"/>
              </a:solidFill>
              <a:latin typeface="微软雅黑" pitchFamily="34" charset="-122"/>
              <a:ea typeface="微软雅黑" pitchFamily="34" charset="-122"/>
            </a:endParaRPr>
          </a:p>
        </p:txBody>
      </p:sp>
      <p:cxnSp>
        <p:nvCxnSpPr>
          <p:cNvPr id="4" name="直接连接符 19">
            <a:extLst>
              <a:ext uri="{FF2B5EF4-FFF2-40B4-BE49-F238E27FC236}">
                <a16:creationId xmlns:a16="http://schemas.microsoft.com/office/drawing/2014/main" id="{6A43FCE0-6B61-3DAD-2879-443E7CBEDDCB}"/>
              </a:ext>
            </a:extLst>
          </p:cNvPr>
          <p:cNvCxnSpPr>
            <a:cxnSpLocks/>
          </p:cNvCxnSpPr>
          <p:nvPr/>
        </p:nvCxnSpPr>
        <p:spPr bwMode="auto">
          <a:xfrm flipH="1">
            <a:off x="156024" y="15479"/>
            <a:ext cx="1190" cy="63103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5" name="直接连接符 20">
            <a:extLst>
              <a:ext uri="{FF2B5EF4-FFF2-40B4-BE49-F238E27FC236}">
                <a16:creationId xmlns:a16="http://schemas.microsoft.com/office/drawing/2014/main" id="{62D7FA95-75B9-5347-5EE7-9E88C73EDEC9}"/>
              </a:ext>
            </a:extLst>
          </p:cNvPr>
          <p:cNvCxnSpPr>
            <a:cxnSpLocks/>
          </p:cNvCxnSpPr>
          <p:nvPr/>
        </p:nvCxnSpPr>
        <p:spPr bwMode="auto">
          <a:xfrm flipH="1">
            <a:off x="202456" y="14287"/>
            <a:ext cx="1191" cy="415529"/>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6" name="直接连接符 30">
            <a:extLst>
              <a:ext uri="{FF2B5EF4-FFF2-40B4-BE49-F238E27FC236}">
                <a16:creationId xmlns:a16="http://schemas.microsoft.com/office/drawing/2014/main" id="{3EF78B8A-ECF0-AE7D-25A4-03F75AA3880C}"/>
              </a:ext>
            </a:extLst>
          </p:cNvPr>
          <p:cNvCxnSpPr>
            <a:cxnSpLocks/>
          </p:cNvCxnSpPr>
          <p:nvPr/>
        </p:nvCxnSpPr>
        <p:spPr bwMode="auto">
          <a:xfrm>
            <a:off x="251272" y="14287"/>
            <a:ext cx="0" cy="2238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7" name="TextBox 19">
            <a:extLst>
              <a:ext uri="{FF2B5EF4-FFF2-40B4-BE49-F238E27FC236}">
                <a16:creationId xmlns:a16="http://schemas.microsoft.com/office/drawing/2014/main" id="{A1E2CAF2-D26C-DE04-34EB-6C4B0924FA6E}"/>
              </a:ext>
            </a:extLst>
          </p:cNvPr>
          <p:cNvSpPr txBox="1">
            <a:spLocks noChangeArrowheads="1"/>
          </p:cNvSpPr>
          <p:nvPr/>
        </p:nvSpPr>
        <p:spPr bwMode="auto">
          <a:xfrm>
            <a:off x="285799" y="141683"/>
            <a:ext cx="702334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2250" b="1" dirty="0">
                <a:solidFill>
                  <a:prstClr val="white"/>
                </a:solidFill>
                <a:latin typeface="微软雅黑" panose="020B0503020204020204" pitchFamily="34" charset="-122"/>
                <a:ea typeface="微软雅黑" panose="020B0503020204020204" pitchFamily="34" charset="-122"/>
                <a:cs typeface="Arial" pitchFamily="34" charset="0"/>
              </a:rPr>
              <a:t>实验与讨论</a:t>
            </a:r>
          </a:p>
        </p:txBody>
      </p:sp>
      <p:sp>
        <p:nvSpPr>
          <p:cNvPr id="12" name="文本框 11">
            <a:extLst>
              <a:ext uri="{FF2B5EF4-FFF2-40B4-BE49-F238E27FC236}">
                <a16:creationId xmlns:a16="http://schemas.microsoft.com/office/drawing/2014/main" id="{3023B12F-787F-4E25-BCA6-2045D12BC173}"/>
              </a:ext>
            </a:extLst>
          </p:cNvPr>
          <p:cNvSpPr txBox="1"/>
          <p:nvPr/>
        </p:nvSpPr>
        <p:spPr>
          <a:xfrm>
            <a:off x="202456" y="951861"/>
            <a:ext cx="3969657" cy="369332"/>
          </a:xfrm>
          <a:prstGeom prst="rect">
            <a:avLst/>
          </a:prstGeom>
          <a:noFill/>
        </p:spPr>
        <p:txBody>
          <a:bodyPr wrap="square" rtlCol="0">
            <a:spAutoFit/>
          </a:bodyPr>
          <a:lstStyle/>
          <a:p>
            <a:pPr marL="285750" indent="-285750">
              <a:buFont typeface="Wingdings" panose="05000000000000000000" pitchFamily="2" charset="2"/>
              <a:buChar char="n"/>
            </a:pPr>
            <a:r>
              <a:rPr lang="zh-CN" altLang="en-US" b="1" dirty="0"/>
              <a:t>消融实验</a:t>
            </a:r>
          </a:p>
        </p:txBody>
      </p:sp>
      <p:pic>
        <p:nvPicPr>
          <p:cNvPr id="9" name="图片 8">
            <a:extLst>
              <a:ext uri="{FF2B5EF4-FFF2-40B4-BE49-F238E27FC236}">
                <a16:creationId xmlns:a16="http://schemas.microsoft.com/office/drawing/2014/main" id="{3AFF5193-0EC7-44D0-B29D-2CE5A1A74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91" y="1501732"/>
            <a:ext cx="4672418" cy="1825274"/>
          </a:xfrm>
          <a:prstGeom prst="rect">
            <a:avLst/>
          </a:prstGeom>
        </p:spPr>
      </p:pic>
      <p:pic>
        <p:nvPicPr>
          <p:cNvPr id="15" name="图片 14">
            <a:extLst>
              <a:ext uri="{FF2B5EF4-FFF2-40B4-BE49-F238E27FC236}">
                <a16:creationId xmlns:a16="http://schemas.microsoft.com/office/drawing/2014/main" id="{C0169359-C367-46FB-9BB3-8614F8E6E1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206" y="4044039"/>
            <a:ext cx="5072742" cy="1825274"/>
          </a:xfrm>
          <a:prstGeom prst="rect">
            <a:avLst/>
          </a:prstGeom>
        </p:spPr>
      </p:pic>
      <p:sp>
        <p:nvSpPr>
          <p:cNvPr id="23" name="椭圆 22">
            <a:extLst>
              <a:ext uri="{FF2B5EF4-FFF2-40B4-BE49-F238E27FC236}">
                <a16:creationId xmlns:a16="http://schemas.microsoft.com/office/drawing/2014/main" id="{AC2B0E36-B3AD-4DB1-BA75-7EA7ACF9A4F5}"/>
              </a:ext>
            </a:extLst>
          </p:cNvPr>
          <p:cNvSpPr/>
          <p:nvPr/>
        </p:nvSpPr>
        <p:spPr>
          <a:xfrm>
            <a:off x="5402722" y="1805972"/>
            <a:ext cx="2986536" cy="88294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B6787149-4C8A-4FFE-9D92-9D8084A87109}"/>
              </a:ext>
            </a:extLst>
          </p:cNvPr>
          <p:cNvSpPr txBox="1"/>
          <p:nvPr/>
        </p:nvSpPr>
        <p:spPr>
          <a:xfrm>
            <a:off x="5548854" y="2108944"/>
            <a:ext cx="2694272" cy="276999"/>
          </a:xfrm>
          <a:prstGeom prst="rect">
            <a:avLst/>
          </a:prstGeom>
          <a:noFill/>
        </p:spPr>
        <p:txBody>
          <a:bodyPr wrap="square" rtlCol="0">
            <a:spAutoFit/>
          </a:bodyPr>
          <a:lstStyle/>
          <a:p>
            <a:pPr algn="ctr"/>
            <a:r>
              <a:rPr lang="zh-CN" altLang="en-US" sz="1200" b="0" i="0" dirty="0">
                <a:solidFill>
                  <a:srgbClr val="000000"/>
                </a:solidFill>
                <a:effectLst/>
                <a:latin typeface="微软雅黑" panose="020B0503020204020204" pitchFamily="34" charset="-122"/>
                <a:ea typeface="微软雅黑" panose="020B0503020204020204" pitchFamily="34" charset="-122"/>
              </a:rPr>
              <a:t>验证模型各部分有效性</a:t>
            </a:r>
            <a:endParaRPr lang="zh-CN" altLang="en-US" sz="1200" dirty="0"/>
          </a:p>
        </p:txBody>
      </p:sp>
      <p:sp>
        <p:nvSpPr>
          <p:cNvPr id="25" name="椭圆 24">
            <a:extLst>
              <a:ext uri="{FF2B5EF4-FFF2-40B4-BE49-F238E27FC236}">
                <a16:creationId xmlns:a16="http://schemas.microsoft.com/office/drawing/2014/main" id="{BD519CC9-FDCE-48AD-A62F-A4F9BB7C3D83}"/>
              </a:ext>
            </a:extLst>
          </p:cNvPr>
          <p:cNvSpPr/>
          <p:nvPr/>
        </p:nvSpPr>
        <p:spPr>
          <a:xfrm>
            <a:off x="5548854" y="4247699"/>
            <a:ext cx="2706914" cy="10014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2FB8C7AA-8EBB-432A-A839-E1FDB06275D4}"/>
              </a:ext>
            </a:extLst>
          </p:cNvPr>
          <p:cNvSpPr txBox="1"/>
          <p:nvPr/>
        </p:nvSpPr>
        <p:spPr>
          <a:xfrm>
            <a:off x="5673161" y="4609941"/>
            <a:ext cx="2445657" cy="276999"/>
          </a:xfrm>
          <a:prstGeom prst="rect">
            <a:avLst/>
          </a:prstGeom>
          <a:noFill/>
        </p:spPr>
        <p:txBody>
          <a:bodyPr wrap="square" rtlCol="0">
            <a:spAutoFit/>
          </a:bodyPr>
          <a:lstStyle/>
          <a:p>
            <a:pPr algn="ctr"/>
            <a:r>
              <a:rPr lang="zh-CN" altLang="en-US" sz="1200" dirty="0">
                <a:solidFill>
                  <a:srgbClr val="000000"/>
                </a:solidFill>
                <a:latin typeface="微软雅黑" panose="020B0503020204020204" pitchFamily="34" charset="-122"/>
                <a:ea typeface="微软雅黑" panose="020B0503020204020204" pitchFamily="34" charset="-122"/>
              </a:rPr>
              <a:t>超参数消融结果</a:t>
            </a:r>
          </a:p>
        </p:txBody>
      </p:sp>
    </p:spTree>
    <p:extLst>
      <p:ext uri="{BB962C8B-B14F-4D97-AF65-F5344CB8AC3E}">
        <p14:creationId xmlns:p14="http://schemas.microsoft.com/office/powerpoint/2010/main" val="1439297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EC1BF5A-C425-4E74-8F3E-45DADA896AD1}" type="slidenum">
              <a:rPr lang="zh-CN" altLang="en-US" smtClean="0"/>
              <a:t>21</a:t>
            </a:fld>
            <a:endParaRPr lang="zh-CN" altLang="en-US"/>
          </a:p>
        </p:txBody>
      </p:sp>
      <p:sp>
        <p:nvSpPr>
          <p:cNvPr id="2" name="标题 3">
            <a:extLst>
              <a:ext uri="{FF2B5EF4-FFF2-40B4-BE49-F238E27FC236}">
                <a16:creationId xmlns:a16="http://schemas.microsoft.com/office/drawing/2014/main" id="{AC30502B-F96F-D074-D147-87CF1C526F9A}"/>
              </a:ext>
            </a:extLst>
          </p:cNvPr>
          <p:cNvSpPr txBox="1">
            <a:spLocks/>
          </p:cNvSpPr>
          <p:nvPr/>
        </p:nvSpPr>
        <p:spPr>
          <a:xfrm>
            <a:off x="2" y="0"/>
            <a:ext cx="9144000" cy="647701"/>
          </a:xfrm>
          <a:prstGeom prst="rect">
            <a:avLst/>
          </a:prstGeom>
          <a:solidFill>
            <a:srgbClr val="02409A"/>
          </a:solidFill>
          <a:ln>
            <a:noFill/>
          </a:ln>
          <a:effectLst/>
        </p:spPr>
        <p:txBody>
          <a:bodyPr tIns="0" bIns="0" anchor="ctr"/>
          <a:lstStyle/>
          <a:p>
            <a:pPr algn="ctr">
              <a:spcBef>
                <a:spcPct val="0"/>
              </a:spcBef>
              <a:defRPr/>
            </a:pPr>
            <a:endParaRPr lang="zh-CN" altLang="en-US" sz="3600" b="1" dirty="0">
              <a:solidFill>
                <a:prstClr val="white"/>
              </a:solidFill>
              <a:latin typeface="微软雅黑" pitchFamily="34" charset="-122"/>
              <a:ea typeface="微软雅黑" pitchFamily="34" charset="-122"/>
            </a:endParaRPr>
          </a:p>
        </p:txBody>
      </p:sp>
      <p:cxnSp>
        <p:nvCxnSpPr>
          <p:cNvPr id="4" name="直接连接符 19">
            <a:extLst>
              <a:ext uri="{FF2B5EF4-FFF2-40B4-BE49-F238E27FC236}">
                <a16:creationId xmlns:a16="http://schemas.microsoft.com/office/drawing/2014/main" id="{6A43FCE0-6B61-3DAD-2879-443E7CBEDDCB}"/>
              </a:ext>
            </a:extLst>
          </p:cNvPr>
          <p:cNvCxnSpPr>
            <a:cxnSpLocks/>
          </p:cNvCxnSpPr>
          <p:nvPr/>
        </p:nvCxnSpPr>
        <p:spPr bwMode="auto">
          <a:xfrm flipH="1">
            <a:off x="156024" y="15479"/>
            <a:ext cx="1190" cy="63103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5" name="直接连接符 20">
            <a:extLst>
              <a:ext uri="{FF2B5EF4-FFF2-40B4-BE49-F238E27FC236}">
                <a16:creationId xmlns:a16="http://schemas.microsoft.com/office/drawing/2014/main" id="{62D7FA95-75B9-5347-5EE7-9E88C73EDEC9}"/>
              </a:ext>
            </a:extLst>
          </p:cNvPr>
          <p:cNvCxnSpPr>
            <a:cxnSpLocks/>
          </p:cNvCxnSpPr>
          <p:nvPr/>
        </p:nvCxnSpPr>
        <p:spPr bwMode="auto">
          <a:xfrm flipH="1">
            <a:off x="202456" y="14287"/>
            <a:ext cx="1191" cy="415529"/>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6" name="直接连接符 30">
            <a:extLst>
              <a:ext uri="{FF2B5EF4-FFF2-40B4-BE49-F238E27FC236}">
                <a16:creationId xmlns:a16="http://schemas.microsoft.com/office/drawing/2014/main" id="{3EF78B8A-ECF0-AE7D-25A4-03F75AA3880C}"/>
              </a:ext>
            </a:extLst>
          </p:cNvPr>
          <p:cNvCxnSpPr>
            <a:cxnSpLocks/>
          </p:cNvCxnSpPr>
          <p:nvPr/>
        </p:nvCxnSpPr>
        <p:spPr bwMode="auto">
          <a:xfrm>
            <a:off x="251272" y="14287"/>
            <a:ext cx="0" cy="2238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7" name="TextBox 19">
            <a:extLst>
              <a:ext uri="{FF2B5EF4-FFF2-40B4-BE49-F238E27FC236}">
                <a16:creationId xmlns:a16="http://schemas.microsoft.com/office/drawing/2014/main" id="{A1E2CAF2-D26C-DE04-34EB-6C4B0924FA6E}"/>
              </a:ext>
            </a:extLst>
          </p:cNvPr>
          <p:cNvSpPr txBox="1">
            <a:spLocks noChangeArrowheads="1"/>
          </p:cNvSpPr>
          <p:nvPr/>
        </p:nvSpPr>
        <p:spPr bwMode="auto">
          <a:xfrm>
            <a:off x="285799" y="141683"/>
            <a:ext cx="702334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2250" b="1" dirty="0">
                <a:solidFill>
                  <a:prstClr val="white"/>
                </a:solidFill>
                <a:latin typeface="微软雅黑" panose="020B0503020204020204" pitchFamily="34" charset="-122"/>
                <a:ea typeface="微软雅黑" panose="020B0503020204020204" pitchFamily="34" charset="-122"/>
                <a:cs typeface="Arial" pitchFamily="34" charset="0"/>
              </a:rPr>
              <a:t>实验与讨论</a:t>
            </a:r>
          </a:p>
        </p:txBody>
      </p:sp>
      <p:sp>
        <p:nvSpPr>
          <p:cNvPr id="8" name="文本框 7">
            <a:extLst>
              <a:ext uri="{FF2B5EF4-FFF2-40B4-BE49-F238E27FC236}">
                <a16:creationId xmlns:a16="http://schemas.microsoft.com/office/drawing/2014/main" id="{947DAAA8-AF47-4FC5-94E6-4B2DB79FCB84}"/>
              </a:ext>
            </a:extLst>
          </p:cNvPr>
          <p:cNvSpPr txBox="1"/>
          <p:nvPr/>
        </p:nvSpPr>
        <p:spPr>
          <a:xfrm>
            <a:off x="573314" y="961259"/>
            <a:ext cx="3348271" cy="738664"/>
          </a:xfrm>
          <a:prstGeom prst="rect">
            <a:avLst/>
          </a:prstGeom>
          <a:noFill/>
        </p:spPr>
        <p:txBody>
          <a:bodyPr wrap="square" rtlCol="0">
            <a:spAutoFit/>
          </a:bodyPr>
          <a:lstStyle/>
          <a:p>
            <a:pPr marL="285750" indent="-285750">
              <a:buFont typeface="Wingdings" panose="05000000000000000000" pitchFamily="2" charset="2"/>
              <a:buChar char="l"/>
            </a:pPr>
            <a:r>
              <a:rPr lang="zh-CN" altLang="en-US" sz="2400" b="1" dirty="0"/>
              <a:t>总结</a:t>
            </a:r>
            <a:endParaRPr lang="en-US" altLang="zh-CN" sz="2400" b="1" dirty="0"/>
          </a:p>
          <a:p>
            <a:pPr marL="285750" indent="-285750">
              <a:buFont typeface="Wingdings" panose="05000000000000000000" pitchFamily="2" charset="2"/>
              <a:buChar char="l"/>
            </a:pPr>
            <a:endParaRPr lang="zh-CN" altLang="en-US" dirty="0"/>
          </a:p>
        </p:txBody>
      </p:sp>
      <p:sp>
        <p:nvSpPr>
          <p:cNvPr id="10" name="文本框 9">
            <a:extLst>
              <a:ext uri="{FF2B5EF4-FFF2-40B4-BE49-F238E27FC236}">
                <a16:creationId xmlns:a16="http://schemas.microsoft.com/office/drawing/2014/main" id="{A1E7FDE7-62B0-45D9-9175-9C20B7A88F6D}"/>
              </a:ext>
            </a:extLst>
          </p:cNvPr>
          <p:cNvSpPr txBox="1"/>
          <p:nvPr/>
        </p:nvSpPr>
        <p:spPr>
          <a:xfrm>
            <a:off x="573314" y="1460718"/>
            <a:ext cx="6828972" cy="2031325"/>
          </a:xfrm>
          <a:prstGeom prst="rect">
            <a:avLst/>
          </a:prstGeom>
          <a:noFill/>
        </p:spPr>
        <p:txBody>
          <a:bodyPr wrap="square" rtlCol="0">
            <a:spAutoFit/>
          </a:bodyPr>
          <a:lstStyle/>
          <a:p>
            <a:pPr marL="342900" indent="-342900">
              <a:buFont typeface="+mj-lt"/>
              <a:buAutoNum type="arabicPeriod"/>
            </a:pPr>
            <a:r>
              <a:rPr lang="zh-CN" altLang="en-US" b="0" i="0" dirty="0">
                <a:solidFill>
                  <a:srgbClr val="000000"/>
                </a:solidFill>
                <a:effectLst/>
                <a:latin typeface="微软雅黑" panose="020B0503020204020204" pitchFamily="34" charset="-122"/>
                <a:ea typeface="微软雅黑" panose="020B0503020204020204" pitchFamily="34" charset="-122"/>
              </a:rPr>
              <a:t>指出现有的域泛化工作侧重于提取共同特征，但未能从因果角度挖掘和消除潜在的虚假相关性。</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b="0" i="0" dirty="0">
                <a:solidFill>
                  <a:srgbClr val="000000"/>
                </a:solidFill>
                <a:effectLst/>
                <a:latin typeface="微软雅黑" panose="020B0503020204020204" pitchFamily="34" charset="-122"/>
                <a:ea typeface="微软雅黑" panose="020B0503020204020204" pitchFamily="34" charset="-122"/>
              </a:rPr>
              <a:t>提出一种多视图对抗鉴别器</a:t>
            </a:r>
            <a:r>
              <a:rPr lang="en-US" altLang="zh-CN" b="0" i="0" dirty="0">
                <a:solidFill>
                  <a:srgbClr val="000000"/>
                </a:solidFill>
                <a:effectLst/>
                <a:latin typeface="微软雅黑" panose="020B0503020204020204" pitchFamily="34" charset="-122"/>
                <a:ea typeface="微软雅黑" panose="020B0503020204020204" pitchFamily="34" charset="-122"/>
              </a:rPr>
              <a:t>(MAD)</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MAD</a:t>
            </a:r>
            <a:r>
              <a:rPr lang="zh-CN" altLang="en-US" b="0" i="0" dirty="0">
                <a:solidFill>
                  <a:srgbClr val="000000"/>
                </a:solidFill>
                <a:effectLst/>
                <a:latin typeface="微软雅黑" panose="020B0503020204020204" pitchFamily="34" charset="-122"/>
                <a:ea typeface="微软雅黑" panose="020B0503020204020204" pitchFamily="34" charset="-122"/>
              </a:rPr>
              <a:t>包括一个生成潜在虚假相关性以使源域多样化的</a:t>
            </a:r>
            <a:r>
              <a:rPr lang="en-US" altLang="zh-CN" b="0" i="0" dirty="0">
                <a:solidFill>
                  <a:srgbClr val="000000"/>
                </a:solidFill>
                <a:effectLst/>
                <a:latin typeface="微软雅黑" panose="020B0503020204020204" pitchFamily="34" charset="-122"/>
                <a:ea typeface="微软雅黑" panose="020B0503020204020204" pitchFamily="34" charset="-122"/>
              </a:rPr>
              <a:t>SCG</a:t>
            </a:r>
            <a:r>
              <a:rPr lang="zh-CN" altLang="en-US" b="0" i="0" dirty="0">
                <a:solidFill>
                  <a:srgbClr val="000000"/>
                </a:solidFill>
                <a:effectLst/>
                <a:latin typeface="微软雅黑" panose="020B0503020204020204" pitchFamily="34" charset="-122"/>
                <a:ea typeface="微软雅黑" panose="020B0503020204020204" pitchFamily="34" charset="-122"/>
              </a:rPr>
              <a:t>和一个构建多视图域分类器以去除潜在空间中隐含的非因果因素的</a:t>
            </a:r>
            <a:r>
              <a:rPr lang="en-US" altLang="zh-CN" b="0" i="0" dirty="0">
                <a:solidFill>
                  <a:srgbClr val="000000"/>
                </a:solidFill>
                <a:effectLst/>
                <a:latin typeface="微软雅黑" panose="020B0503020204020204" pitchFamily="34" charset="-122"/>
                <a:ea typeface="微软雅黑" panose="020B0503020204020204" pitchFamily="34" charset="-122"/>
              </a:rPr>
              <a:t>MVDC</a:t>
            </a:r>
          </a:p>
          <a:p>
            <a:pPr marL="342900" indent="-342900">
              <a:buFont typeface="+mj-lt"/>
              <a:buAutoNum type="arabicPeriod"/>
            </a:pPr>
            <a:r>
              <a:rPr lang="zh-CN" altLang="en-US" b="0" i="0" dirty="0">
                <a:solidFill>
                  <a:srgbClr val="000000"/>
                </a:solidFill>
                <a:effectLst/>
                <a:latin typeface="微软雅黑" panose="020B0503020204020204" pitchFamily="34" charset="-122"/>
                <a:ea typeface="微软雅黑" panose="020B0503020204020204" pitchFamily="34" charset="-122"/>
              </a:rPr>
              <a:t>在标准数据集上进行了测试和分析，验证了方法的有效性和优越性。</a:t>
            </a:r>
            <a:endParaRPr lang="zh-CN" altLang="en-US" dirty="0"/>
          </a:p>
        </p:txBody>
      </p:sp>
      <p:sp>
        <p:nvSpPr>
          <p:cNvPr id="17" name="标题 3">
            <a:extLst>
              <a:ext uri="{FF2B5EF4-FFF2-40B4-BE49-F238E27FC236}">
                <a16:creationId xmlns:a16="http://schemas.microsoft.com/office/drawing/2014/main" id="{9943B02D-E958-4BB0-804A-AAA0CE6AF3A6}"/>
              </a:ext>
            </a:extLst>
          </p:cNvPr>
          <p:cNvSpPr txBox="1">
            <a:spLocks/>
          </p:cNvSpPr>
          <p:nvPr/>
        </p:nvSpPr>
        <p:spPr>
          <a:xfrm>
            <a:off x="0" y="4333810"/>
            <a:ext cx="9144000" cy="1612965"/>
          </a:xfrm>
          <a:prstGeom prst="rect">
            <a:avLst/>
          </a:prstGeom>
          <a:solidFill>
            <a:srgbClr val="02409A"/>
          </a:solidFill>
          <a:ln>
            <a:noFill/>
          </a:ln>
          <a:effectLst>
            <a:outerShdw blurRad="44450" dist="27940" dir="5400000" algn="ctr">
              <a:srgbClr val="000000">
                <a:alpha val="32000"/>
              </a:srgbClr>
            </a:outerShdw>
          </a:effectLst>
        </p:spPr>
        <p:txBody>
          <a:bodyPr tIns="0" bIns="0" anchor="ct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48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18" name="标题 1">
            <a:extLst>
              <a:ext uri="{FF2B5EF4-FFF2-40B4-BE49-F238E27FC236}">
                <a16:creationId xmlns:a16="http://schemas.microsoft.com/office/drawing/2014/main" id="{033F4DCD-28FD-4558-BA01-69120A599895}"/>
              </a:ext>
            </a:extLst>
          </p:cNvPr>
          <p:cNvSpPr txBox="1">
            <a:spLocks/>
          </p:cNvSpPr>
          <p:nvPr/>
        </p:nvSpPr>
        <p:spPr>
          <a:xfrm>
            <a:off x="156024" y="4616489"/>
            <a:ext cx="8822026" cy="10476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600" b="1" dirty="0">
                <a:solidFill>
                  <a:schemeClr val="bg1"/>
                </a:solidFill>
                <a:effectLst>
                  <a:outerShdw blurRad="38100" dist="38100" dir="2700000" algn="tl">
                    <a:srgbClr val="000000">
                      <a:alpha val="43137"/>
                    </a:srgbClr>
                  </a:outerShdw>
                </a:effectLst>
                <a:latin typeface="Arial" pitchFamily="34" charset="0"/>
                <a:ea typeface="微软雅黑" pitchFamily="34" charset="-122"/>
                <a:cs typeface="Arial" pitchFamily="34" charset="0"/>
              </a:rPr>
              <a:t>感谢各位老师和同学！</a:t>
            </a:r>
            <a:br>
              <a:rPr lang="en-US" altLang="zh-CN" sz="3600" b="1" dirty="0">
                <a:solidFill>
                  <a:schemeClr val="bg1"/>
                </a:solidFill>
                <a:effectLst>
                  <a:outerShdw blurRad="38100" dist="38100" dir="2700000" algn="tl">
                    <a:srgbClr val="000000">
                      <a:alpha val="43137"/>
                    </a:srgbClr>
                  </a:outerShdw>
                </a:effectLst>
                <a:latin typeface="Arial" pitchFamily="34" charset="0"/>
                <a:ea typeface="微软雅黑" pitchFamily="34" charset="-122"/>
                <a:cs typeface="Arial" pitchFamily="34" charset="0"/>
              </a:rPr>
            </a:br>
            <a:r>
              <a:rPr lang="zh-CN" altLang="en-US" sz="3600" b="1" dirty="0">
                <a:solidFill>
                  <a:schemeClr val="bg1"/>
                </a:solidFill>
                <a:effectLst>
                  <a:outerShdw blurRad="38100" dist="38100" dir="2700000" algn="tl">
                    <a:srgbClr val="000000">
                      <a:alpha val="43137"/>
                    </a:srgbClr>
                  </a:outerShdw>
                </a:effectLst>
                <a:latin typeface="Arial" pitchFamily="34" charset="0"/>
                <a:ea typeface="微软雅黑" pitchFamily="34" charset="-122"/>
                <a:cs typeface="Arial" pitchFamily="34" charset="0"/>
              </a:rPr>
              <a:t>请大家提出宝贵意见！</a:t>
            </a:r>
            <a:endParaRPr lang="en-US" altLang="zh-CN" sz="3600" b="1" dirty="0">
              <a:solidFill>
                <a:schemeClr val="bg1"/>
              </a:solidFill>
              <a:effectLst>
                <a:outerShdw blurRad="38100" dist="38100" dir="2700000" algn="tl">
                  <a:srgbClr val="000000">
                    <a:alpha val="43137"/>
                  </a:srgbClr>
                </a:outerShdw>
              </a:effectLst>
              <a:latin typeface="Arial" pitchFamily="34" charset="0"/>
              <a:ea typeface="微软雅黑" pitchFamily="34" charset="-122"/>
              <a:cs typeface="Arial" pitchFamily="34" charset="0"/>
            </a:endParaRPr>
          </a:p>
        </p:txBody>
      </p:sp>
    </p:spTree>
    <p:extLst>
      <p:ext uri="{BB962C8B-B14F-4D97-AF65-F5344CB8AC3E}">
        <p14:creationId xmlns:p14="http://schemas.microsoft.com/office/powerpoint/2010/main" val="952654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a:extLst>
              <a:ext uri="{FF2B5EF4-FFF2-40B4-BE49-F238E27FC236}">
                <a16:creationId xmlns:a16="http://schemas.microsoft.com/office/drawing/2014/main" id="{908603B8-EF93-4B50-73A7-85639C9ACD55}"/>
              </a:ext>
            </a:extLst>
          </p:cNvPr>
          <p:cNvSpPr txBox="1">
            <a:spLocks/>
          </p:cNvSpPr>
          <p:nvPr/>
        </p:nvSpPr>
        <p:spPr>
          <a:xfrm>
            <a:off x="2" y="0"/>
            <a:ext cx="9144000" cy="647701"/>
          </a:xfrm>
          <a:prstGeom prst="rect">
            <a:avLst/>
          </a:prstGeom>
          <a:solidFill>
            <a:srgbClr val="02409A"/>
          </a:solidFill>
          <a:ln>
            <a:noFill/>
          </a:ln>
          <a:effectLst/>
        </p:spPr>
        <p:txBody>
          <a:bodyPr tIns="0" bIns="0" anchor="ctr"/>
          <a:lstStyle/>
          <a:p>
            <a:pPr algn="ctr">
              <a:spcBef>
                <a:spcPct val="0"/>
              </a:spcBef>
              <a:defRPr/>
            </a:pPr>
            <a:endParaRPr lang="zh-CN" altLang="en-US" sz="3600" b="1" dirty="0">
              <a:solidFill>
                <a:prstClr val="white"/>
              </a:solidFill>
              <a:latin typeface="微软雅黑" pitchFamily="34" charset="-122"/>
              <a:ea typeface="微软雅黑" pitchFamily="34" charset="-122"/>
            </a:endParaRPr>
          </a:p>
        </p:txBody>
      </p:sp>
      <p:cxnSp>
        <p:nvCxnSpPr>
          <p:cNvPr id="28" name="直接连接符 19">
            <a:extLst>
              <a:ext uri="{FF2B5EF4-FFF2-40B4-BE49-F238E27FC236}">
                <a16:creationId xmlns:a16="http://schemas.microsoft.com/office/drawing/2014/main" id="{7ACF379D-FF74-B9BE-E178-070ED1B0C857}"/>
              </a:ext>
            </a:extLst>
          </p:cNvPr>
          <p:cNvCxnSpPr>
            <a:cxnSpLocks/>
          </p:cNvCxnSpPr>
          <p:nvPr/>
        </p:nvCxnSpPr>
        <p:spPr bwMode="auto">
          <a:xfrm flipH="1">
            <a:off x="156024" y="15479"/>
            <a:ext cx="1190" cy="63103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29" name="直接连接符 20">
            <a:extLst>
              <a:ext uri="{FF2B5EF4-FFF2-40B4-BE49-F238E27FC236}">
                <a16:creationId xmlns:a16="http://schemas.microsoft.com/office/drawing/2014/main" id="{A6DAD772-9881-B9FB-DD6D-4E8F0ED03330}"/>
              </a:ext>
            </a:extLst>
          </p:cNvPr>
          <p:cNvCxnSpPr>
            <a:cxnSpLocks/>
          </p:cNvCxnSpPr>
          <p:nvPr/>
        </p:nvCxnSpPr>
        <p:spPr bwMode="auto">
          <a:xfrm flipH="1">
            <a:off x="202456" y="14287"/>
            <a:ext cx="1191" cy="415529"/>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0" name="直接连接符 30">
            <a:extLst>
              <a:ext uri="{FF2B5EF4-FFF2-40B4-BE49-F238E27FC236}">
                <a16:creationId xmlns:a16="http://schemas.microsoft.com/office/drawing/2014/main" id="{32AB03C4-F8F0-8994-8DB1-11143AAD7721}"/>
              </a:ext>
            </a:extLst>
          </p:cNvPr>
          <p:cNvCxnSpPr>
            <a:cxnSpLocks/>
          </p:cNvCxnSpPr>
          <p:nvPr/>
        </p:nvCxnSpPr>
        <p:spPr bwMode="auto">
          <a:xfrm>
            <a:off x="251272" y="14287"/>
            <a:ext cx="0" cy="2238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31" name="TextBox 19">
            <a:extLst>
              <a:ext uri="{FF2B5EF4-FFF2-40B4-BE49-F238E27FC236}">
                <a16:creationId xmlns:a16="http://schemas.microsoft.com/office/drawing/2014/main" id="{6081C0DE-1CC9-AA8D-387C-50D772979D3F}"/>
              </a:ext>
            </a:extLst>
          </p:cNvPr>
          <p:cNvSpPr txBox="1">
            <a:spLocks noChangeArrowheads="1"/>
          </p:cNvSpPr>
          <p:nvPr/>
        </p:nvSpPr>
        <p:spPr bwMode="auto">
          <a:xfrm>
            <a:off x="285799" y="141683"/>
            <a:ext cx="702334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2250" b="1" dirty="0">
                <a:solidFill>
                  <a:prstClr val="white"/>
                </a:solidFill>
                <a:latin typeface="微软雅黑" panose="020B0503020204020204" pitchFamily="34" charset="-122"/>
                <a:ea typeface="微软雅黑" panose="020B0503020204020204" pitchFamily="34" charset="-122"/>
                <a:cs typeface="Arial" pitchFamily="34" charset="0"/>
              </a:rPr>
              <a:t>研究背景</a:t>
            </a:r>
          </a:p>
        </p:txBody>
      </p:sp>
      <p:sp>
        <p:nvSpPr>
          <p:cNvPr id="19" name="文本框 18">
            <a:extLst>
              <a:ext uri="{FF2B5EF4-FFF2-40B4-BE49-F238E27FC236}">
                <a16:creationId xmlns:a16="http://schemas.microsoft.com/office/drawing/2014/main" id="{3432623C-CC93-994F-D6AD-CF01914C7A1B}"/>
              </a:ext>
            </a:extLst>
          </p:cNvPr>
          <p:cNvSpPr txBox="1"/>
          <p:nvPr/>
        </p:nvSpPr>
        <p:spPr>
          <a:xfrm>
            <a:off x="369511" y="780790"/>
            <a:ext cx="5327345"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传统目标检测基于同分布假设</a:t>
            </a:r>
            <a:endParaRPr lang="en-US" b="1"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891C09EA-A45F-0C2B-4197-B8F84AB47977}"/>
              </a:ext>
            </a:extLst>
          </p:cNvPr>
          <p:cNvSpPr txBox="1"/>
          <p:nvPr/>
        </p:nvSpPr>
        <p:spPr>
          <a:xfrm>
            <a:off x="2300966" y="2837505"/>
            <a:ext cx="2114313" cy="307777"/>
          </a:xfrm>
          <a:prstGeom prst="rect">
            <a:avLst/>
          </a:prstGeom>
          <a:noFill/>
        </p:spPr>
        <p:txBody>
          <a:bodyPr wrap="square" rtlCol="0">
            <a:spAutoFit/>
          </a:bodyPr>
          <a:lstStyle/>
          <a:p>
            <a:pPr algn="ctr"/>
            <a:r>
              <a:rPr lang="en-US" altLang="zh-CN" sz="1400" b="1" i="0" dirty="0">
                <a:solidFill>
                  <a:srgbClr val="555555"/>
                </a:solidFill>
                <a:effectLst/>
                <a:latin typeface="微软雅黑" panose="020B0503020204020204" pitchFamily="34" charset="-122"/>
                <a:ea typeface="微软雅黑" panose="020B0503020204020204" pitchFamily="34" charset="-122"/>
              </a:rPr>
              <a:t>BDD100K daytime</a:t>
            </a:r>
            <a:endParaRPr lang="en-US" sz="1400" b="1" i="0" dirty="0">
              <a:solidFill>
                <a:srgbClr val="555555"/>
              </a:solidFill>
              <a:effectLst/>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78C71014-BC02-40E7-99C1-7DE932177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243" y="1477764"/>
            <a:ext cx="1998337" cy="1171093"/>
          </a:xfrm>
          <a:prstGeom prst="rect">
            <a:avLst/>
          </a:prstGeom>
        </p:spPr>
      </p:pic>
      <p:pic>
        <p:nvPicPr>
          <p:cNvPr id="8" name="图片 7">
            <a:extLst>
              <a:ext uri="{FF2B5EF4-FFF2-40B4-BE49-F238E27FC236}">
                <a16:creationId xmlns:a16="http://schemas.microsoft.com/office/drawing/2014/main" id="{958C51CF-B60D-474C-90E0-5698217546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7013" y="1477764"/>
            <a:ext cx="2081943" cy="1171093"/>
          </a:xfrm>
          <a:prstGeom prst="rect">
            <a:avLst/>
          </a:prstGeom>
        </p:spPr>
      </p:pic>
      <p:sp>
        <p:nvSpPr>
          <p:cNvPr id="9" name="箭头: 右 8">
            <a:extLst>
              <a:ext uri="{FF2B5EF4-FFF2-40B4-BE49-F238E27FC236}">
                <a16:creationId xmlns:a16="http://schemas.microsoft.com/office/drawing/2014/main" id="{8AD1B7D3-3A2D-4B35-B338-C9329B414069}"/>
              </a:ext>
            </a:extLst>
          </p:cNvPr>
          <p:cNvSpPr/>
          <p:nvPr/>
        </p:nvSpPr>
        <p:spPr>
          <a:xfrm>
            <a:off x="2851397" y="1948298"/>
            <a:ext cx="1013452" cy="2805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8792FCA0-4154-4016-ADE9-F13B5D3C3E10}"/>
              </a:ext>
            </a:extLst>
          </p:cNvPr>
          <p:cNvSpPr txBox="1"/>
          <p:nvPr/>
        </p:nvSpPr>
        <p:spPr>
          <a:xfrm>
            <a:off x="434563" y="3511189"/>
            <a:ext cx="5327345"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图像域偏移问题</a:t>
            </a:r>
            <a:endParaRPr lang="en-US" b="1" dirty="0">
              <a:latin typeface="微软雅黑" panose="020B0503020204020204" pitchFamily="34" charset="-122"/>
              <a:ea typeface="微软雅黑" panose="020B0503020204020204" pitchFamily="34" charset="-122"/>
            </a:endParaRPr>
          </a:p>
        </p:txBody>
      </p:sp>
      <p:sp>
        <p:nvSpPr>
          <p:cNvPr id="34" name="箭头: 右 33">
            <a:extLst>
              <a:ext uri="{FF2B5EF4-FFF2-40B4-BE49-F238E27FC236}">
                <a16:creationId xmlns:a16="http://schemas.microsoft.com/office/drawing/2014/main" id="{BE3CD28A-3D9B-44C7-A365-472C257AC2A8}"/>
              </a:ext>
            </a:extLst>
          </p:cNvPr>
          <p:cNvSpPr/>
          <p:nvPr/>
        </p:nvSpPr>
        <p:spPr>
          <a:xfrm>
            <a:off x="3901976" y="4858217"/>
            <a:ext cx="1647371" cy="2565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5408FEB4-D196-4133-9F4A-8A1BFCA53D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511" y="4029674"/>
            <a:ext cx="1532501" cy="862032"/>
          </a:xfrm>
          <a:prstGeom prst="rect">
            <a:avLst/>
          </a:prstGeom>
        </p:spPr>
      </p:pic>
      <p:pic>
        <p:nvPicPr>
          <p:cNvPr id="35" name="图片 34">
            <a:extLst>
              <a:ext uri="{FF2B5EF4-FFF2-40B4-BE49-F238E27FC236}">
                <a16:creationId xmlns:a16="http://schemas.microsoft.com/office/drawing/2014/main" id="{1BEC0C51-738A-4173-A9B0-97E10759EF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1986" y="4437200"/>
            <a:ext cx="2579291" cy="1450851"/>
          </a:xfrm>
          <a:prstGeom prst="rect">
            <a:avLst/>
          </a:prstGeom>
        </p:spPr>
      </p:pic>
      <p:pic>
        <p:nvPicPr>
          <p:cNvPr id="14" name="图片 13">
            <a:extLst>
              <a:ext uri="{FF2B5EF4-FFF2-40B4-BE49-F238E27FC236}">
                <a16:creationId xmlns:a16="http://schemas.microsoft.com/office/drawing/2014/main" id="{BE22A4ED-0A90-4759-A286-88FDB8B120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2581" y="4031868"/>
            <a:ext cx="1532501" cy="862031"/>
          </a:xfrm>
          <a:prstGeom prst="rect">
            <a:avLst/>
          </a:prstGeom>
        </p:spPr>
      </p:pic>
      <p:pic>
        <p:nvPicPr>
          <p:cNvPr id="16" name="图片 15">
            <a:extLst>
              <a:ext uri="{FF2B5EF4-FFF2-40B4-BE49-F238E27FC236}">
                <a16:creationId xmlns:a16="http://schemas.microsoft.com/office/drawing/2014/main" id="{02FB433F-9C74-41C4-A946-511D2203C2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3786" y="5162871"/>
            <a:ext cx="1532501" cy="752941"/>
          </a:xfrm>
          <a:prstGeom prst="rect">
            <a:avLst/>
          </a:prstGeom>
        </p:spPr>
      </p:pic>
      <p:pic>
        <p:nvPicPr>
          <p:cNvPr id="21" name="图片 20">
            <a:extLst>
              <a:ext uri="{FF2B5EF4-FFF2-40B4-BE49-F238E27FC236}">
                <a16:creationId xmlns:a16="http://schemas.microsoft.com/office/drawing/2014/main" id="{D2ADAE01-8295-41C9-B365-D37C1E6457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77952" y="5021806"/>
            <a:ext cx="1497130" cy="1122848"/>
          </a:xfrm>
          <a:prstGeom prst="rect">
            <a:avLst/>
          </a:prstGeom>
        </p:spPr>
      </p:pic>
      <p:sp>
        <p:nvSpPr>
          <p:cNvPr id="24" name="文本框 23">
            <a:extLst>
              <a:ext uri="{FF2B5EF4-FFF2-40B4-BE49-F238E27FC236}">
                <a16:creationId xmlns:a16="http://schemas.microsoft.com/office/drawing/2014/main" id="{FFB5E231-DD19-432A-B753-03E5BA8F4A5A}"/>
              </a:ext>
            </a:extLst>
          </p:cNvPr>
          <p:cNvSpPr txBox="1"/>
          <p:nvPr/>
        </p:nvSpPr>
        <p:spPr>
          <a:xfrm>
            <a:off x="3864848" y="4500061"/>
            <a:ext cx="1647371" cy="369332"/>
          </a:xfrm>
          <a:prstGeom prst="rect">
            <a:avLst/>
          </a:prstGeom>
          <a:noFill/>
        </p:spPr>
        <p:txBody>
          <a:bodyPr wrap="square" rtlCol="0">
            <a:spAutoFit/>
          </a:bodyPr>
          <a:lstStyle/>
          <a:p>
            <a:pPr algn="ctr"/>
            <a:r>
              <a:rPr lang="zh-CN" altLang="en-US" dirty="0">
                <a:solidFill>
                  <a:schemeClr val="accent1">
                    <a:lumMod val="75000"/>
                  </a:schemeClr>
                </a:solidFill>
                <a:latin typeface="方正正大黑简体" panose="02000000000000000000" pitchFamily="2" charset="-122"/>
                <a:ea typeface="方正正大黑简体" panose="02000000000000000000" pitchFamily="2" charset="-122"/>
              </a:rPr>
              <a:t>性能下降</a:t>
            </a:r>
          </a:p>
        </p:txBody>
      </p:sp>
      <p:sp>
        <p:nvSpPr>
          <p:cNvPr id="36" name="箭头: 五边形 35">
            <a:extLst>
              <a:ext uri="{FF2B5EF4-FFF2-40B4-BE49-F238E27FC236}">
                <a16:creationId xmlns:a16="http://schemas.microsoft.com/office/drawing/2014/main" id="{0DA330FA-4E94-4705-AB10-B4ED39DDA62E}"/>
              </a:ext>
            </a:extLst>
          </p:cNvPr>
          <p:cNvSpPr/>
          <p:nvPr/>
        </p:nvSpPr>
        <p:spPr>
          <a:xfrm rot="5400000">
            <a:off x="6296619" y="1806785"/>
            <a:ext cx="2025048" cy="8441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5B75156F-E60B-4035-A803-3DC7C65E531F}"/>
              </a:ext>
            </a:extLst>
          </p:cNvPr>
          <p:cNvSpPr txBox="1"/>
          <p:nvPr/>
        </p:nvSpPr>
        <p:spPr>
          <a:xfrm>
            <a:off x="7062921" y="1472476"/>
            <a:ext cx="492443" cy="2223379"/>
          </a:xfrm>
          <a:prstGeom prst="rect">
            <a:avLst/>
          </a:prstGeom>
          <a:noFill/>
        </p:spPr>
        <p:txBody>
          <a:bodyPr vert="eaVert" wrap="square" rtlCol="0">
            <a:spAutoFit/>
          </a:bodyPr>
          <a:lstStyle/>
          <a:p>
            <a:r>
              <a:rPr lang="zh-CN" altLang="en-US" sz="2000" b="1" dirty="0">
                <a:solidFill>
                  <a:srgbClr val="FF0000"/>
                </a:solidFill>
              </a:rPr>
              <a:t>成本高昂</a:t>
            </a:r>
          </a:p>
        </p:txBody>
      </p:sp>
    </p:spTree>
    <p:extLst>
      <p:ext uri="{BB962C8B-B14F-4D97-AF65-F5344CB8AC3E}">
        <p14:creationId xmlns:p14="http://schemas.microsoft.com/office/powerpoint/2010/main" val="3574820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a:extLst>
              <a:ext uri="{FF2B5EF4-FFF2-40B4-BE49-F238E27FC236}">
                <a16:creationId xmlns:a16="http://schemas.microsoft.com/office/drawing/2014/main" id="{908603B8-EF93-4B50-73A7-85639C9ACD55}"/>
              </a:ext>
            </a:extLst>
          </p:cNvPr>
          <p:cNvSpPr txBox="1">
            <a:spLocks/>
          </p:cNvSpPr>
          <p:nvPr/>
        </p:nvSpPr>
        <p:spPr>
          <a:xfrm>
            <a:off x="2" y="0"/>
            <a:ext cx="9144000" cy="647701"/>
          </a:xfrm>
          <a:prstGeom prst="rect">
            <a:avLst/>
          </a:prstGeom>
          <a:solidFill>
            <a:srgbClr val="02409A"/>
          </a:solidFill>
          <a:ln>
            <a:noFill/>
          </a:ln>
          <a:effectLst/>
        </p:spPr>
        <p:txBody>
          <a:bodyPr tIns="0" bIns="0" anchor="ctr"/>
          <a:lstStyle/>
          <a:p>
            <a:pPr algn="ctr">
              <a:spcBef>
                <a:spcPct val="0"/>
              </a:spcBef>
              <a:defRPr/>
            </a:pPr>
            <a:endParaRPr lang="zh-CN" altLang="en-US" sz="3600" b="1" dirty="0">
              <a:solidFill>
                <a:prstClr val="white"/>
              </a:solidFill>
              <a:latin typeface="微软雅黑" pitchFamily="34" charset="-122"/>
              <a:ea typeface="微软雅黑" pitchFamily="34" charset="-122"/>
            </a:endParaRPr>
          </a:p>
        </p:txBody>
      </p:sp>
      <p:cxnSp>
        <p:nvCxnSpPr>
          <p:cNvPr id="28" name="直接连接符 19">
            <a:extLst>
              <a:ext uri="{FF2B5EF4-FFF2-40B4-BE49-F238E27FC236}">
                <a16:creationId xmlns:a16="http://schemas.microsoft.com/office/drawing/2014/main" id="{7ACF379D-FF74-B9BE-E178-070ED1B0C857}"/>
              </a:ext>
            </a:extLst>
          </p:cNvPr>
          <p:cNvCxnSpPr>
            <a:cxnSpLocks/>
          </p:cNvCxnSpPr>
          <p:nvPr/>
        </p:nvCxnSpPr>
        <p:spPr bwMode="auto">
          <a:xfrm flipH="1">
            <a:off x="156024" y="15479"/>
            <a:ext cx="1190" cy="63103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29" name="直接连接符 20">
            <a:extLst>
              <a:ext uri="{FF2B5EF4-FFF2-40B4-BE49-F238E27FC236}">
                <a16:creationId xmlns:a16="http://schemas.microsoft.com/office/drawing/2014/main" id="{A6DAD772-9881-B9FB-DD6D-4E8F0ED03330}"/>
              </a:ext>
            </a:extLst>
          </p:cNvPr>
          <p:cNvCxnSpPr>
            <a:cxnSpLocks/>
          </p:cNvCxnSpPr>
          <p:nvPr/>
        </p:nvCxnSpPr>
        <p:spPr bwMode="auto">
          <a:xfrm flipH="1">
            <a:off x="202456" y="14287"/>
            <a:ext cx="1191" cy="415529"/>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0" name="直接连接符 30">
            <a:extLst>
              <a:ext uri="{FF2B5EF4-FFF2-40B4-BE49-F238E27FC236}">
                <a16:creationId xmlns:a16="http://schemas.microsoft.com/office/drawing/2014/main" id="{32AB03C4-F8F0-8994-8DB1-11143AAD7721}"/>
              </a:ext>
            </a:extLst>
          </p:cNvPr>
          <p:cNvCxnSpPr>
            <a:cxnSpLocks/>
          </p:cNvCxnSpPr>
          <p:nvPr/>
        </p:nvCxnSpPr>
        <p:spPr bwMode="auto">
          <a:xfrm>
            <a:off x="251272" y="14287"/>
            <a:ext cx="0" cy="2238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31" name="TextBox 19">
            <a:extLst>
              <a:ext uri="{FF2B5EF4-FFF2-40B4-BE49-F238E27FC236}">
                <a16:creationId xmlns:a16="http://schemas.microsoft.com/office/drawing/2014/main" id="{6081C0DE-1CC9-AA8D-387C-50D772979D3F}"/>
              </a:ext>
            </a:extLst>
          </p:cNvPr>
          <p:cNvSpPr txBox="1">
            <a:spLocks noChangeArrowheads="1"/>
          </p:cNvSpPr>
          <p:nvPr/>
        </p:nvSpPr>
        <p:spPr bwMode="auto">
          <a:xfrm>
            <a:off x="285799" y="141683"/>
            <a:ext cx="702334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2250" b="1" dirty="0">
                <a:solidFill>
                  <a:prstClr val="white"/>
                </a:solidFill>
                <a:latin typeface="微软雅黑" panose="020B0503020204020204" pitchFamily="34" charset="-122"/>
                <a:ea typeface="微软雅黑" panose="020B0503020204020204" pitchFamily="34" charset="-122"/>
                <a:cs typeface="Arial" pitchFamily="34" charset="0"/>
              </a:rPr>
              <a:t>研究背景</a:t>
            </a:r>
          </a:p>
        </p:txBody>
      </p:sp>
      <p:sp>
        <p:nvSpPr>
          <p:cNvPr id="2" name="文本框 1">
            <a:extLst>
              <a:ext uri="{FF2B5EF4-FFF2-40B4-BE49-F238E27FC236}">
                <a16:creationId xmlns:a16="http://schemas.microsoft.com/office/drawing/2014/main" id="{61D74210-4D2B-EA19-B1CC-9D1FB7DCCC12}"/>
              </a:ext>
            </a:extLst>
          </p:cNvPr>
          <p:cNvSpPr txBox="1"/>
          <p:nvPr/>
        </p:nvSpPr>
        <p:spPr>
          <a:xfrm>
            <a:off x="286668" y="1030863"/>
            <a:ext cx="3356418" cy="369332"/>
          </a:xfrm>
          <a:prstGeom prst="rect">
            <a:avLst/>
          </a:prstGeom>
          <a:noFill/>
        </p:spPr>
        <p:txBody>
          <a:bodyPr wrap="square" rtlCol="0">
            <a:spAutoFit/>
          </a:bodyPr>
          <a:lstStyle/>
          <a:p>
            <a:pPr marL="285750" indent="-285750">
              <a:buFont typeface="Wingdings" panose="05000000000000000000" pitchFamily="2" charset="2"/>
              <a:buChar char="q"/>
            </a:pPr>
            <a:r>
              <a:rPr lang="zh-CN" altLang="en-US" b="1" dirty="0">
                <a:latin typeface="微软雅黑" panose="020B0503020204020204" pitchFamily="34" charset="-122"/>
                <a:ea typeface="微软雅黑" panose="020B0503020204020204" pitchFamily="34" charset="-122"/>
              </a:rPr>
              <a:t>针对域偏移问题的解决办法</a:t>
            </a:r>
            <a:endParaRPr lang="en-US" b="1" dirty="0">
              <a:latin typeface="微软雅黑" panose="020B0503020204020204" pitchFamily="34" charset="-122"/>
              <a:ea typeface="微软雅黑" panose="020B0503020204020204" pitchFamily="34" charset="-122"/>
            </a:endParaRPr>
          </a:p>
        </p:txBody>
      </p:sp>
      <p:sp>
        <p:nvSpPr>
          <p:cNvPr id="6" name="左大括号 5">
            <a:extLst>
              <a:ext uri="{FF2B5EF4-FFF2-40B4-BE49-F238E27FC236}">
                <a16:creationId xmlns:a16="http://schemas.microsoft.com/office/drawing/2014/main" id="{814EFE58-ADCC-8BC7-E529-3301982D4635}"/>
              </a:ext>
            </a:extLst>
          </p:cNvPr>
          <p:cNvSpPr/>
          <p:nvPr/>
        </p:nvSpPr>
        <p:spPr>
          <a:xfrm>
            <a:off x="3562625" y="820184"/>
            <a:ext cx="289068" cy="8377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文本框 6">
            <a:extLst>
              <a:ext uri="{FF2B5EF4-FFF2-40B4-BE49-F238E27FC236}">
                <a16:creationId xmlns:a16="http://schemas.microsoft.com/office/drawing/2014/main" id="{B0DF051D-9DE8-483E-8CB4-6313FE397AB0}"/>
              </a:ext>
            </a:extLst>
          </p:cNvPr>
          <p:cNvSpPr txBox="1"/>
          <p:nvPr/>
        </p:nvSpPr>
        <p:spPr>
          <a:xfrm>
            <a:off x="3920460" y="670917"/>
            <a:ext cx="1044186"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域适应</a:t>
            </a:r>
            <a:endParaRPr lang="en-US"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609DE64C-DFE8-E510-DEB4-C68011EE47D8}"/>
              </a:ext>
            </a:extLst>
          </p:cNvPr>
          <p:cNvSpPr txBox="1"/>
          <p:nvPr/>
        </p:nvSpPr>
        <p:spPr>
          <a:xfrm>
            <a:off x="3920460" y="1471093"/>
            <a:ext cx="1044186"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域泛化</a:t>
            </a:r>
            <a:endParaRPr lang="en-US" dirty="0">
              <a:latin typeface="微软雅黑" panose="020B0503020204020204" pitchFamily="34" charset="-122"/>
              <a:ea typeface="微软雅黑" panose="020B0503020204020204" pitchFamily="34" charset="-122"/>
            </a:endParaRPr>
          </a:p>
        </p:txBody>
      </p:sp>
      <p:grpSp>
        <p:nvGrpSpPr>
          <p:cNvPr id="39" name="组合 38">
            <a:extLst>
              <a:ext uri="{FF2B5EF4-FFF2-40B4-BE49-F238E27FC236}">
                <a16:creationId xmlns:a16="http://schemas.microsoft.com/office/drawing/2014/main" id="{3328DB7B-8C58-D28C-CB4D-4A178B4B703E}"/>
              </a:ext>
            </a:extLst>
          </p:cNvPr>
          <p:cNvGrpSpPr/>
          <p:nvPr/>
        </p:nvGrpSpPr>
        <p:grpSpPr>
          <a:xfrm>
            <a:off x="352963" y="4212034"/>
            <a:ext cx="3565894" cy="923330"/>
            <a:chOff x="2389379" y="5971708"/>
            <a:chExt cx="4919765" cy="738664"/>
          </a:xfrm>
        </p:grpSpPr>
        <p:sp>
          <p:nvSpPr>
            <p:cNvPr id="36" name="矩形 35">
              <a:extLst>
                <a:ext uri="{FF2B5EF4-FFF2-40B4-BE49-F238E27FC236}">
                  <a16:creationId xmlns:a16="http://schemas.microsoft.com/office/drawing/2014/main" id="{D4547125-4D6F-9152-9B08-4722FD742CDB}"/>
                </a:ext>
              </a:extLst>
            </p:cNvPr>
            <p:cNvSpPr/>
            <p:nvPr/>
          </p:nvSpPr>
          <p:spPr>
            <a:xfrm>
              <a:off x="2389379" y="5971708"/>
              <a:ext cx="733282" cy="73866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限制</a:t>
              </a:r>
              <a:endParaRPr lang="en-US" sz="1600" b="1" dirty="0">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1E5E0EBA-CDCE-28F0-2BE6-F9DF4E7654B0}"/>
                </a:ext>
              </a:extLst>
            </p:cNvPr>
            <p:cNvSpPr/>
            <p:nvPr/>
          </p:nvSpPr>
          <p:spPr>
            <a:xfrm>
              <a:off x="3122661" y="5971708"/>
              <a:ext cx="4186483" cy="7386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b="0" i="0" dirty="0">
                  <a:solidFill>
                    <a:srgbClr val="000000"/>
                  </a:solidFill>
                  <a:effectLst/>
                  <a:latin typeface="微软雅黑" panose="020B0503020204020204" pitchFamily="34" charset="-122"/>
                  <a:ea typeface="微软雅黑" panose="020B0503020204020204" pitchFamily="34" charset="-122"/>
                </a:rPr>
                <a:t>目标领域数据集的需求仍然限制了数据分析方法在现实中的适用性。</a:t>
              </a:r>
              <a:endParaRPr lang="en-US" sz="1800" dirty="0">
                <a:solidFill>
                  <a:schemeClr val="tx1"/>
                </a:solidFill>
                <a:latin typeface="微软雅黑" panose="020B0503020204020204" pitchFamily="34" charset="-122"/>
                <a:ea typeface="微软雅黑" panose="020B0503020204020204" pitchFamily="34" charset="-122"/>
              </a:endParaRPr>
            </a:p>
          </p:txBody>
        </p:sp>
      </p:grpSp>
      <p:cxnSp>
        <p:nvCxnSpPr>
          <p:cNvPr id="4" name="直接连接符 3">
            <a:extLst>
              <a:ext uri="{FF2B5EF4-FFF2-40B4-BE49-F238E27FC236}">
                <a16:creationId xmlns:a16="http://schemas.microsoft.com/office/drawing/2014/main" id="{685902D9-BA2A-49D0-8D20-515B92774461}"/>
              </a:ext>
            </a:extLst>
          </p:cNvPr>
          <p:cNvCxnSpPr>
            <a:cxnSpLocks/>
          </p:cNvCxnSpPr>
          <p:nvPr/>
        </p:nvCxnSpPr>
        <p:spPr>
          <a:xfrm>
            <a:off x="4376057" y="2177143"/>
            <a:ext cx="0" cy="3751943"/>
          </a:xfrm>
          <a:prstGeom prst="line">
            <a:avLst/>
          </a:prstGeom>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36BB2D09-561A-47F6-8F39-4CE4BD6942FA}"/>
              </a:ext>
            </a:extLst>
          </p:cNvPr>
          <p:cNvSpPr txBox="1"/>
          <p:nvPr/>
        </p:nvSpPr>
        <p:spPr>
          <a:xfrm>
            <a:off x="849086" y="2844367"/>
            <a:ext cx="3356415" cy="923330"/>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通过将从源域提取的特征与未标记的目标域进行对齐，使模型适应目标分布。</a:t>
            </a:r>
            <a:endParaRPr lang="zh-CN" altLang="en-US" dirty="0"/>
          </a:p>
        </p:txBody>
      </p:sp>
      <p:sp>
        <p:nvSpPr>
          <p:cNvPr id="16" name="文本框 15">
            <a:extLst>
              <a:ext uri="{FF2B5EF4-FFF2-40B4-BE49-F238E27FC236}">
                <a16:creationId xmlns:a16="http://schemas.microsoft.com/office/drawing/2014/main" id="{BD82FFE0-F979-4504-A6B7-9FF94185ED31}"/>
              </a:ext>
            </a:extLst>
          </p:cNvPr>
          <p:cNvSpPr txBox="1"/>
          <p:nvPr/>
        </p:nvSpPr>
        <p:spPr>
          <a:xfrm>
            <a:off x="551543" y="2398530"/>
            <a:ext cx="2075543"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域适应</a:t>
            </a:r>
            <a:r>
              <a:rPr lang="zh-CN" altLang="en-US" dirty="0"/>
              <a:t>：</a:t>
            </a:r>
          </a:p>
        </p:txBody>
      </p:sp>
      <p:sp>
        <p:nvSpPr>
          <p:cNvPr id="35" name="文本框 34">
            <a:extLst>
              <a:ext uri="{FF2B5EF4-FFF2-40B4-BE49-F238E27FC236}">
                <a16:creationId xmlns:a16="http://schemas.microsoft.com/office/drawing/2014/main" id="{9167CE18-0F27-4882-8C59-A5790B867B56}"/>
              </a:ext>
            </a:extLst>
          </p:cNvPr>
          <p:cNvSpPr txBox="1"/>
          <p:nvPr/>
        </p:nvSpPr>
        <p:spPr>
          <a:xfrm>
            <a:off x="4833258" y="2398530"/>
            <a:ext cx="2075543"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域泛化</a:t>
            </a:r>
            <a:r>
              <a:rPr lang="zh-CN" altLang="en-US" dirty="0"/>
              <a:t>：</a:t>
            </a:r>
          </a:p>
        </p:txBody>
      </p:sp>
      <p:sp>
        <p:nvSpPr>
          <p:cNvPr id="37" name="文本框 36">
            <a:extLst>
              <a:ext uri="{FF2B5EF4-FFF2-40B4-BE49-F238E27FC236}">
                <a16:creationId xmlns:a16="http://schemas.microsoft.com/office/drawing/2014/main" id="{43C0318C-85DB-4342-B404-AAE48126F138}"/>
              </a:ext>
            </a:extLst>
          </p:cNvPr>
          <p:cNvSpPr txBox="1"/>
          <p:nvPr/>
        </p:nvSpPr>
        <p:spPr>
          <a:xfrm>
            <a:off x="5116286" y="2844367"/>
            <a:ext cx="3356415" cy="1754326"/>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从单个或多个源域训练一个可以泛化到未知目标域的模型。</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b="0" i="0">
                <a:solidFill>
                  <a:srgbClr val="000000"/>
                </a:solidFill>
                <a:effectLst/>
                <a:latin typeface="微软雅黑" panose="020B0503020204020204" pitchFamily="34" charset="-122"/>
                <a:ea typeface="微软雅黑" panose="020B0503020204020204" pitchFamily="34" charset="-122"/>
              </a:rPr>
              <a:t>旨在学习域</a:t>
            </a:r>
            <a:r>
              <a:rPr lang="zh-CN" altLang="en-US" b="0" i="0" dirty="0">
                <a:solidFill>
                  <a:srgbClr val="000000"/>
                </a:solidFill>
                <a:effectLst/>
                <a:latin typeface="微软雅黑" panose="020B0503020204020204" pitchFamily="34" charset="-122"/>
                <a:ea typeface="微软雅黑" panose="020B0503020204020204" pitchFamily="34" charset="-122"/>
              </a:rPr>
              <a:t>不变特征，以使得模型</a:t>
            </a:r>
            <a:r>
              <a:rPr lang="zh-CN" altLang="en-US" b="0" i="0">
                <a:solidFill>
                  <a:srgbClr val="000000"/>
                </a:solidFill>
                <a:effectLst/>
                <a:latin typeface="微软雅黑" panose="020B0503020204020204" pitchFamily="34" charset="-122"/>
                <a:ea typeface="微软雅黑" panose="020B0503020204020204" pitchFamily="34" charset="-122"/>
              </a:rPr>
              <a:t>对不同域</a:t>
            </a:r>
            <a:r>
              <a:rPr lang="zh-CN" altLang="en-US" b="0" i="0" dirty="0">
                <a:solidFill>
                  <a:srgbClr val="000000"/>
                </a:solidFill>
                <a:effectLst/>
                <a:latin typeface="微软雅黑" panose="020B0503020204020204" pitchFamily="34" charset="-122"/>
                <a:ea typeface="微软雅黑" panose="020B0503020204020204" pitchFamily="34" charset="-122"/>
              </a:rPr>
              <a:t>都能进行很好地适配。</a:t>
            </a:r>
            <a:endParaRPr lang="en-US" altLang="zh-CN" b="0" i="0" dirty="0">
              <a:solidFill>
                <a:srgbClr val="000000"/>
              </a:solidFill>
              <a:effectLst/>
              <a:latin typeface="微软雅黑" panose="020B0503020204020204" pitchFamily="34" charset="-122"/>
              <a:ea typeface="微软雅黑" panose="020B0503020204020204" pitchFamily="34" charset="-122"/>
            </a:endParaRPr>
          </a:p>
        </p:txBody>
      </p:sp>
      <p:pic>
        <p:nvPicPr>
          <p:cNvPr id="5" name="图形 4" descr="游标 纯色填充">
            <a:extLst>
              <a:ext uri="{FF2B5EF4-FFF2-40B4-BE49-F238E27FC236}">
                <a16:creationId xmlns:a16="http://schemas.microsoft.com/office/drawing/2014/main" id="{8EEB5EBC-B1C7-4D37-A3D7-4D29A89E37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118304">
            <a:off x="4473566" y="4827449"/>
            <a:ext cx="1196952" cy="1196952"/>
          </a:xfrm>
          <a:prstGeom prst="rect">
            <a:avLst/>
          </a:prstGeom>
        </p:spPr>
      </p:pic>
      <p:sp>
        <p:nvSpPr>
          <p:cNvPr id="9" name="文本框 8">
            <a:extLst>
              <a:ext uri="{FF2B5EF4-FFF2-40B4-BE49-F238E27FC236}">
                <a16:creationId xmlns:a16="http://schemas.microsoft.com/office/drawing/2014/main" id="{419AF7DD-AB69-4D46-88ED-5FD183DB688B}"/>
              </a:ext>
            </a:extLst>
          </p:cNvPr>
          <p:cNvSpPr txBox="1"/>
          <p:nvPr/>
        </p:nvSpPr>
        <p:spPr>
          <a:xfrm>
            <a:off x="5597912" y="5241261"/>
            <a:ext cx="2163336"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域对抗学习</a:t>
            </a:r>
            <a:r>
              <a:rPr lang="en-US" altLang="zh-CN" b="1" dirty="0">
                <a:latin typeface="微软雅黑" panose="020B0503020204020204" pitchFamily="34" charset="-122"/>
                <a:ea typeface="微软雅黑" panose="020B0503020204020204" pitchFamily="34" charset="-122"/>
              </a:rPr>
              <a:t>(DAL)</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2929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3">
            <a:extLst>
              <a:ext uri="{FF2B5EF4-FFF2-40B4-BE49-F238E27FC236}">
                <a16:creationId xmlns:a16="http://schemas.microsoft.com/office/drawing/2014/main" id="{908603B8-EF93-4B50-73A7-85639C9ACD55}"/>
              </a:ext>
            </a:extLst>
          </p:cNvPr>
          <p:cNvSpPr txBox="1">
            <a:spLocks/>
          </p:cNvSpPr>
          <p:nvPr/>
        </p:nvSpPr>
        <p:spPr>
          <a:xfrm>
            <a:off x="2" y="0"/>
            <a:ext cx="9144000" cy="647701"/>
          </a:xfrm>
          <a:prstGeom prst="rect">
            <a:avLst/>
          </a:prstGeom>
          <a:solidFill>
            <a:srgbClr val="02409A"/>
          </a:solidFill>
          <a:ln>
            <a:noFill/>
          </a:ln>
          <a:effectLst/>
        </p:spPr>
        <p:txBody>
          <a:bodyPr tIns="0" bIns="0" anchor="ctr"/>
          <a:lstStyle/>
          <a:p>
            <a:pPr algn="ctr">
              <a:spcBef>
                <a:spcPct val="0"/>
              </a:spcBef>
              <a:defRPr/>
            </a:pPr>
            <a:endParaRPr lang="zh-CN" altLang="en-US" sz="3600" b="1" dirty="0">
              <a:solidFill>
                <a:prstClr val="white"/>
              </a:solidFill>
              <a:latin typeface="微软雅黑" pitchFamily="34" charset="-122"/>
              <a:ea typeface="微软雅黑" pitchFamily="34" charset="-122"/>
            </a:endParaRPr>
          </a:p>
        </p:txBody>
      </p:sp>
      <p:cxnSp>
        <p:nvCxnSpPr>
          <p:cNvPr id="28" name="直接连接符 19">
            <a:extLst>
              <a:ext uri="{FF2B5EF4-FFF2-40B4-BE49-F238E27FC236}">
                <a16:creationId xmlns:a16="http://schemas.microsoft.com/office/drawing/2014/main" id="{7ACF379D-FF74-B9BE-E178-070ED1B0C857}"/>
              </a:ext>
            </a:extLst>
          </p:cNvPr>
          <p:cNvCxnSpPr>
            <a:cxnSpLocks/>
          </p:cNvCxnSpPr>
          <p:nvPr/>
        </p:nvCxnSpPr>
        <p:spPr bwMode="auto">
          <a:xfrm flipH="1">
            <a:off x="156024" y="15479"/>
            <a:ext cx="1190" cy="63103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29" name="直接连接符 20">
            <a:extLst>
              <a:ext uri="{FF2B5EF4-FFF2-40B4-BE49-F238E27FC236}">
                <a16:creationId xmlns:a16="http://schemas.microsoft.com/office/drawing/2014/main" id="{A6DAD772-9881-B9FB-DD6D-4E8F0ED03330}"/>
              </a:ext>
            </a:extLst>
          </p:cNvPr>
          <p:cNvCxnSpPr>
            <a:cxnSpLocks/>
          </p:cNvCxnSpPr>
          <p:nvPr/>
        </p:nvCxnSpPr>
        <p:spPr bwMode="auto">
          <a:xfrm flipH="1">
            <a:off x="202456" y="14287"/>
            <a:ext cx="1191" cy="415529"/>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0" name="直接连接符 30">
            <a:extLst>
              <a:ext uri="{FF2B5EF4-FFF2-40B4-BE49-F238E27FC236}">
                <a16:creationId xmlns:a16="http://schemas.microsoft.com/office/drawing/2014/main" id="{32AB03C4-F8F0-8994-8DB1-11143AAD7721}"/>
              </a:ext>
            </a:extLst>
          </p:cNvPr>
          <p:cNvCxnSpPr>
            <a:cxnSpLocks/>
          </p:cNvCxnSpPr>
          <p:nvPr/>
        </p:nvCxnSpPr>
        <p:spPr bwMode="auto">
          <a:xfrm>
            <a:off x="251272" y="14287"/>
            <a:ext cx="0" cy="2238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31" name="TextBox 19">
            <a:extLst>
              <a:ext uri="{FF2B5EF4-FFF2-40B4-BE49-F238E27FC236}">
                <a16:creationId xmlns:a16="http://schemas.microsoft.com/office/drawing/2014/main" id="{6081C0DE-1CC9-AA8D-387C-50D772979D3F}"/>
              </a:ext>
            </a:extLst>
          </p:cNvPr>
          <p:cNvSpPr txBox="1">
            <a:spLocks noChangeArrowheads="1"/>
          </p:cNvSpPr>
          <p:nvPr/>
        </p:nvSpPr>
        <p:spPr bwMode="auto">
          <a:xfrm>
            <a:off x="285799" y="141683"/>
            <a:ext cx="702334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2250" b="1" dirty="0">
                <a:solidFill>
                  <a:prstClr val="white"/>
                </a:solidFill>
                <a:latin typeface="微软雅黑" panose="020B0503020204020204" pitchFamily="34" charset="-122"/>
                <a:ea typeface="微软雅黑" panose="020B0503020204020204" pitchFamily="34" charset="-122"/>
                <a:cs typeface="Arial" pitchFamily="34" charset="0"/>
              </a:rPr>
              <a:t>研究背景</a:t>
            </a:r>
          </a:p>
        </p:txBody>
      </p:sp>
      <p:sp>
        <p:nvSpPr>
          <p:cNvPr id="9" name="文本框 8">
            <a:extLst>
              <a:ext uri="{FF2B5EF4-FFF2-40B4-BE49-F238E27FC236}">
                <a16:creationId xmlns:a16="http://schemas.microsoft.com/office/drawing/2014/main" id="{3C473E81-9176-C4B2-3FD3-A270D186F947}"/>
              </a:ext>
            </a:extLst>
          </p:cNvPr>
          <p:cNvSpPr txBox="1"/>
          <p:nvPr/>
        </p:nvSpPr>
        <p:spPr>
          <a:xfrm>
            <a:off x="202456" y="954963"/>
            <a:ext cx="2239125"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域对抗学习</a:t>
            </a:r>
            <a:endParaRPr lang="en-US" dirty="0">
              <a:latin typeface="微软雅黑" panose="020B0503020204020204" pitchFamily="34" charset="-122"/>
              <a:ea typeface="微软雅黑" panose="020B0503020204020204" pitchFamily="34" charset="-122"/>
            </a:endParaRPr>
          </a:p>
        </p:txBody>
      </p:sp>
      <p:grpSp>
        <p:nvGrpSpPr>
          <p:cNvPr id="22" name="组合 21">
            <a:extLst>
              <a:ext uri="{FF2B5EF4-FFF2-40B4-BE49-F238E27FC236}">
                <a16:creationId xmlns:a16="http://schemas.microsoft.com/office/drawing/2014/main" id="{C71B4385-EBDE-B932-6AAF-349740AEA0E3}"/>
              </a:ext>
            </a:extLst>
          </p:cNvPr>
          <p:cNvGrpSpPr/>
          <p:nvPr/>
        </p:nvGrpSpPr>
        <p:grpSpPr>
          <a:xfrm>
            <a:off x="202456" y="4099851"/>
            <a:ext cx="4343685" cy="738664"/>
            <a:chOff x="2389379" y="5971708"/>
            <a:chExt cx="4735304" cy="738664"/>
          </a:xfrm>
        </p:grpSpPr>
        <p:sp>
          <p:nvSpPr>
            <p:cNvPr id="23" name="矩形 22">
              <a:extLst>
                <a:ext uri="{FF2B5EF4-FFF2-40B4-BE49-F238E27FC236}">
                  <a16:creationId xmlns:a16="http://schemas.microsoft.com/office/drawing/2014/main" id="{B701B242-48CB-45CA-0885-365A3F949D1D}"/>
                </a:ext>
              </a:extLst>
            </p:cNvPr>
            <p:cNvSpPr/>
            <p:nvPr/>
          </p:nvSpPr>
          <p:spPr>
            <a:xfrm>
              <a:off x="2389379" y="5971708"/>
              <a:ext cx="951986" cy="73866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任务一</a:t>
              </a:r>
              <a:endParaRPr lang="en-US" sz="1600" b="1" dirty="0">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56E4C7E7-A759-E900-8A73-00AAB6BCCC25}"/>
                </a:ext>
              </a:extLst>
            </p:cNvPr>
            <p:cNvSpPr/>
            <p:nvPr/>
          </p:nvSpPr>
          <p:spPr>
            <a:xfrm>
              <a:off x="3341365" y="5971708"/>
              <a:ext cx="3783318" cy="7386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latin typeface="微软雅黑" panose="020B0503020204020204" pitchFamily="34" charset="-122"/>
                  <a:ea typeface="微软雅黑" panose="020B0503020204020204" pitchFamily="34" charset="-122"/>
                </a:rPr>
                <a:t>图像分类误差的最小化</a:t>
              </a:r>
              <a:endParaRPr lang="en-US" sz="1800" dirty="0">
                <a:solidFill>
                  <a:schemeClr val="tx1"/>
                </a:solidFill>
                <a:latin typeface="微软雅黑" panose="020B0503020204020204" pitchFamily="34" charset="-122"/>
                <a:ea typeface="微软雅黑" panose="020B0503020204020204" pitchFamily="34" charset="-122"/>
              </a:endParaRPr>
            </a:p>
          </p:txBody>
        </p:sp>
      </p:grpSp>
      <p:cxnSp>
        <p:nvCxnSpPr>
          <p:cNvPr id="35" name="直接连接符 34">
            <a:extLst>
              <a:ext uri="{FF2B5EF4-FFF2-40B4-BE49-F238E27FC236}">
                <a16:creationId xmlns:a16="http://schemas.microsoft.com/office/drawing/2014/main" id="{995B55B2-15E2-317B-3514-F07F857389D7}"/>
              </a:ext>
            </a:extLst>
          </p:cNvPr>
          <p:cNvCxnSpPr>
            <a:cxnSpLocks/>
          </p:cNvCxnSpPr>
          <p:nvPr/>
        </p:nvCxnSpPr>
        <p:spPr>
          <a:xfrm flipH="1">
            <a:off x="4758504" y="1168094"/>
            <a:ext cx="35394" cy="4896464"/>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56338BC3-F3C8-EEFB-F8CD-3FDC7BA8E4D3}"/>
              </a:ext>
            </a:extLst>
          </p:cNvPr>
          <p:cNvSpPr txBox="1"/>
          <p:nvPr/>
        </p:nvSpPr>
        <p:spPr>
          <a:xfrm>
            <a:off x="5239011" y="983428"/>
            <a:ext cx="1049702" cy="369332"/>
          </a:xfrm>
          <a:prstGeom prst="rect">
            <a:avLst/>
          </a:prstGeom>
          <a:noFill/>
        </p:spPr>
        <p:txBody>
          <a:bodyPr wrap="square" rtlCol="0">
            <a:spAutoFit/>
          </a:bodyPr>
          <a:lstStyle/>
          <a:p>
            <a:pPr marL="285750" indent="-285750">
              <a:buFont typeface="Wingdings" panose="05000000000000000000" pitchFamily="2" charset="2"/>
              <a:buChar char="q"/>
            </a:pPr>
            <a:endParaRPr lang="en-US" b="1"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72A7AFA4-D750-4FB1-B202-91EF7DCDDBEE}"/>
              </a:ext>
            </a:extLst>
          </p:cNvPr>
          <p:cNvSpPr txBox="1"/>
          <p:nvPr/>
        </p:nvSpPr>
        <p:spPr>
          <a:xfrm>
            <a:off x="379141" y="1352760"/>
            <a:ext cx="2631688" cy="369332"/>
          </a:xfrm>
          <a:prstGeom prst="rect">
            <a:avLst/>
          </a:prstGeom>
          <a:noFill/>
        </p:spPr>
        <p:txBody>
          <a:bodyPr wrap="square" rtlCol="0">
            <a:spAutoFit/>
          </a:bodyPr>
          <a:lstStyle/>
          <a:p>
            <a:r>
              <a:rPr lang="zh-CN" altLang="en-US" dirty="0"/>
              <a:t>例：</a:t>
            </a:r>
            <a:r>
              <a:rPr lang="en-US" altLang="zh-CN" dirty="0"/>
              <a:t>DANN</a:t>
            </a:r>
            <a:endParaRPr lang="zh-CN" altLang="en-US" dirty="0"/>
          </a:p>
        </p:txBody>
      </p:sp>
      <p:pic>
        <p:nvPicPr>
          <p:cNvPr id="7" name="图片 6">
            <a:extLst>
              <a:ext uri="{FF2B5EF4-FFF2-40B4-BE49-F238E27FC236}">
                <a16:creationId xmlns:a16="http://schemas.microsoft.com/office/drawing/2014/main" id="{E8ADCB69-A042-41FF-89AE-F70B8F3D18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58" y="1750557"/>
            <a:ext cx="4633846" cy="1985102"/>
          </a:xfrm>
          <a:prstGeom prst="rect">
            <a:avLst/>
          </a:prstGeom>
        </p:spPr>
      </p:pic>
      <p:grpSp>
        <p:nvGrpSpPr>
          <p:cNvPr id="32" name="组合 31">
            <a:extLst>
              <a:ext uri="{FF2B5EF4-FFF2-40B4-BE49-F238E27FC236}">
                <a16:creationId xmlns:a16="http://schemas.microsoft.com/office/drawing/2014/main" id="{7B3DF893-E075-4171-B0D0-09B1F8AC364A}"/>
              </a:ext>
            </a:extLst>
          </p:cNvPr>
          <p:cNvGrpSpPr/>
          <p:nvPr/>
        </p:nvGrpSpPr>
        <p:grpSpPr>
          <a:xfrm>
            <a:off x="202456" y="5202707"/>
            <a:ext cx="4343685" cy="738664"/>
            <a:chOff x="2389379" y="5971708"/>
            <a:chExt cx="4735304" cy="738664"/>
          </a:xfrm>
        </p:grpSpPr>
        <p:sp>
          <p:nvSpPr>
            <p:cNvPr id="33" name="矩形 32">
              <a:extLst>
                <a:ext uri="{FF2B5EF4-FFF2-40B4-BE49-F238E27FC236}">
                  <a16:creationId xmlns:a16="http://schemas.microsoft.com/office/drawing/2014/main" id="{5AFA3ED3-D203-4D44-8D14-42D34E0C34D5}"/>
                </a:ext>
              </a:extLst>
            </p:cNvPr>
            <p:cNvSpPr/>
            <p:nvPr/>
          </p:nvSpPr>
          <p:spPr>
            <a:xfrm>
              <a:off x="2389379" y="5971708"/>
              <a:ext cx="951986" cy="73866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任务二</a:t>
              </a:r>
              <a:endParaRPr lang="en-US" sz="1600" b="1" dirty="0">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A65177B8-91AD-42B5-BCD7-BF9B369868FD}"/>
                </a:ext>
              </a:extLst>
            </p:cNvPr>
            <p:cNvSpPr/>
            <p:nvPr/>
          </p:nvSpPr>
          <p:spPr>
            <a:xfrm>
              <a:off x="3341365" y="5971708"/>
              <a:ext cx="3783318" cy="7386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域分类误差的最大化</a:t>
              </a:r>
              <a:endParaRPr lang="en-US" b="1" dirty="0">
                <a:solidFill>
                  <a:srgbClr val="FF0000"/>
                </a:solidFill>
                <a:latin typeface="微软雅黑" panose="020B0503020204020204" pitchFamily="34" charset="-122"/>
                <a:ea typeface="微软雅黑" panose="020B0503020204020204" pitchFamily="34" charset="-122"/>
              </a:endParaRPr>
            </a:p>
          </p:txBody>
        </p:sp>
      </p:grpSp>
      <p:pic>
        <p:nvPicPr>
          <p:cNvPr id="12" name="图片 11">
            <a:extLst>
              <a:ext uri="{FF2B5EF4-FFF2-40B4-BE49-F238E27FC236}">
                <a16:creationId xmlns:a16="http://schemas.microsoft.com/office/drawing/2014/main" id="{11CF890D-C8B1-484C-B6BE-356F8DC9F4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9679" y="1537426"/>
            <a:ext cx="4238040" cy="1763656"/>
          </a:xfrm>
          <a:prstGeom prst="rect">
            <a:avLst/>
          </a:prstGeom>
        </p:spPr>
      </p:pic>
      <p:sp>
        <p:nvSpPr>
          <p:cNvPr id="13" name="文本框 12">
            <a:extLst>
              <a:ext uri="{FF2B5EF4-FFF2-40B4-BE49-F238E27FC236}">
                <a16:creationId xmlns:a16="http://schemas.microsoft.com/office/drawing/2014/main" id="{F587D122-260E-4E57-A95A-3FD4CB44A743}"/>
              </a:ext>
            </a:extLst>
          </p:cNvPr>
          <p:cNvSpPr txBox="1"/>
          <p:nvPr/>
        </p:nvSpPr>
        <p:spPr>
          <a:xfrm>
            <a:off x="4859679" y="958425"/>
            <a:ext cx="4081865" cy="646331"/>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a:latin typeface="黑体" panose="02010609060101010101" pitchFamily="49" charset="-122"/>
                <a:ea typeface="黑体" panose="02010609060101010101" pitchFamily="49" charset="-122"/>
              </a:rPr>
              <a:t>主要问题：</a:t>
            </a:r>
            <a:endParaRPr lang="en-US" altLang="zh-CN"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提取的共同特征不够纯粹</a:t>
            </a:r>
          </a:p>
        </p:txBody>
      </p:sp>
      <p:sp>
        <p:nvSpPr>
          <p:cNvPr id="18" name="文本框 17">
            <a:extLst>
              <a:ext uri="{FF2B5EF4-FFF2-40B4-BE49-F238E27FC236}">
                <a16:creationId xmlns:a16="http://schemas.microsoft.com/office/drawing/2014/main" id="{8989A1F5-BE37-4B32-8BD9-0115EFC97464}"/>
              </a:ext>
            </a:extLst>
          </p:cNvPr>
          <p:cNvSpPr txBox="1"/>
          <p:nvPr/>
        </p:nvSpPr>
        <p:spPr>
          <a:xfrm>
            <a:off x="7597342" y="3323064"/>
            <a:ext cx="1344202" cy="338554"/>
          </a:xfrm>
          <a:prstGeom prst="rect">
            <a:avLst/>
          </a:prstGeom>
          <a:noFill/>
        </p:spPr>
        <p:txBody>
          <a:bodyPr wrap="square" rtlCol="0">
            <a:spAutoFit/>
          </a:bodyPr>
          <a:lstStyle/>
          <a:p>
            <a:pPr algn="ctr"/>
            <a:r>
              <a:rPr lang="zh-CN" altLang="en-US" sz="1600" b="1" dirty="0">
                <a:solidFill>
                  <a:srgbClr val="FF0000"/>
                </a:solidFill>
              </a:rPr>
              <a:t>继续下降</a:t>
            </a:r>
            <a:r>
              <a:rPr lang="zh-CN" altLang="en-US" sz="1600" dirty="0">
                <a:solidFill>
                  <a:srgbClr val="FF0000"/>
                </a:solidFill>
              </a:rPr>
              <a:t>！</a:t>
            </a:r>
          </a:p>
        </p:txBody>
      </p:sp>
      <p:pic>
        <p:nvPicPr>
          <p:cNvPr id="20" name="图形 19" descr="上一步 纯色填充">
            <a:extLst>
              <a:ext uri="{FF2B5EF4-FFF2-40B4-BE49-F238E27FC236}">
                <a16:creationId xmlns:a16="http://schemas.microsoft.com/office/drawing/2014/main" id="{5E2E6F84-4FB9-4811-95B8-D35FE25CC5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8607666" y="3135646"/>
            <a:ext cx="421273" cy="421273"/>
          </a:xfrm>
          <a:prstGeom prst="rect">
            <a:avLst/>
          </a:prstGeom>
        </p:spPr>
      </p:pic>
      <p:pic>
        <p:nvPicPr>
          <p:cNvPr id="26" name="图片 25">
            <a:extLst>
              <a:ext uri="{FF2B5EF4-FFF2-40B4-BE49-F238E27FC236}">
                <a16:creationId xmlns:a16="http://schemas.microsoft.com/office/drawing/2014/main" id="{3468E5A6-619A-46DB-A64C-F76FD2D500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3685" y="4366677"/>
            <a:ext cx="4310855" cy="1848443"/>
          </a:xfrm>
          <a:prstGeom prst="rect">
            <a:avLst/>
          </a:prstGeom>
        </p:spPr>
      </p:pic>
      <p:sp>
        <p:nvSpPr>
          <p:cNvPr id="36" name="文本框 35">
            <a:extLst>
              <a:ext uri="{FF2B5EF4-FFF2-40B4-BE49-F238E27FC236}">
                <a16:creationId xmlns:a16="http://schemas.microsoft.com/office/drawing/2014/main" id="{D5F837FF-B183-4034-86B8-DF0A4A953CDC}"/>
              </a:ext>
            </a:extLst>
          </p:cNvPr>
          <p:cNvSpPr txBox="1"/>
          <p:nvPr/>
        </p:nvSpPr>
        <p:spPr>
          <a:xfrm>
            <a:off x="4823271" y="3661618"/>
            <a:ext cx="4238040"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a:latin typeface="黑体" panose="02010609060101010101" pitchFamily="49" charset="-122"/>
                <a:ea typeface="黑体" panose="02010609060101010101" pitchFamily="49" charset="-122"/>
              </a:rPr>
              <a:t>因果角度：</a:t>
            </a:r>
            <a:endParaRPr lang="en-US" altLang="zh-CN"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共同特征中仍然包含非因果因素</a:t>
            </a:r>
            <a:endParaRPr lang="en-US" altLang="zh-CN" b="1" dirty="0">
              <a:latin typeface="黑体" panose="02010609060101010101" pitchFamily="49" charset="-122"/>
              <a:ea typeface="黑体" panose="02010609060101010101" pitchFamily="49" charset="-122"/>
            </a:endParaRPr>
          </a:p>
          <a:p>
            <a:endParaRPr lang="zh-CN" altLang="en-US" dirty="0"/>
          </a:p>
        </p:txBody>
      </p:sp>
    </p:spTree>
    <p:extLst>
      <p:ext uri="{BB962C8B-B14F-4D97-AF65-F5344CB8AC3E}">
        <p14:creationId xmlns:p14="http://schemas.microsoft.com/office/powerpoint/2010/main" val="1896980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FE950B9-D5D3-1E58-FB40-2FC30FE9C6A5}"/>
              </a:ext>
            </a:extLst>
          </p:cNvPr>
          <p:cNvSpPr txBox="1">
            <a:spLocks/>
          </p:cNvSpPr>
          <p:nvPr/>
        </p:nvSpPr>
        <p:spPr>
          <a:xfrm>
            <a:off x="2" y="0"/>
            <a:ext cx="9144000" cy="647701"/>
          </a:xfrm>
          <a:prstGeom prst="rect">
            <a:avLst/>
          </a:prstGeom>
          <a:solidFill>
            <a:srgbClr val="02409A"/>
          </a:solidFill>
          <a:ln>
            <a:noFill/>
          </a:ln>
          <a:effectLst/>
        </p:spPr>
        <p:txBody>
          <a:bodyPr tIns="0" bIns="0" anchor="ctr"/>
          <a:lstStyle/>
          <a:p>
            <a:pPr algn="ctr">
              <a:spcBef>
                <a:spcPct val="0"/>
              </a:spcBef>
              <a:defRPr/>
            </a:pPr>
            <a:endParaRPr lang="zh-CN" altLang="en-US" sz="3600" b="1" dirty="0">
              <a:solidFill>
                <a:prstClr val="white"/>
              </a:solidFill>
              <a:latin typeface="微软雅黑" pitchFamily="34" charset="-122"/>
              <a:ea typeface="微软雅黑" pitchFamily="34" charset="-122"/>
            </a:endParaRPr>
          </a:p>
        </p:txBody>
      </p:sp>
      <p:cxnSp>
        <p:nvCxnSpPr>
          <p:cNvPr id="5" name="直接连接符 19">
            <a:extLst>
              <a:ext uri="{FF2B5EF4-FFF2-40B4-BE49-F238E27FC236}">
                <a16:creationId xmlns:a16="http://schemas.microsoft.com/office/drawing/2014/main" id="{CFA64C9A-D1AF-7285-C7F2-E3FF05E173D3}"/>
              </a:ext>
            </a:extLst>
          </p:cNvPr>
          <p:cNvCxnSpPr>
            <a:cxnSpLocks/>
          </p:cNvCxnSpPr>
          <p:nvPr/>
        </p:nvCxnSpPr>
        <p:spPr bwMode="auto">
          <a:xfrm flipH="1">
            <a:off x="156024" y="15479"/>
            <a:ext cx="1190" cy="63103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6" name="直接连接符 20">
            <a:extLst>
              <a:ext uri="{FF2B5EF4-FFF2-40B4-BE49-F238E27FC236}">
                <a16:creationId xmlns:a16="http://schemas.microsoft.com/office/drawing/2014/main" id="{482D6F2C-DF98-BFBC-0E99-18B1E8BD381F}"/>
              </a:ext>
            </a:extLst>
          </p:cNvPr>
          <p:cNvCxnSpPr>
            <a:cxnSpLocks/>
          </p:cNvCxnSpPr>
          <p:nvPr/>
        </p:nvCxnSpPr>
        <p:spPr bwMode="auto">
          <a:xfrm flipH="1">
            <a:off x="202456" y="14287"/>
            <a:ext cx="1191" cy="415529"/>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7" name="直接连接符 30">
            <a:extLst>
              <a:ext uri="{FF2B5EF4-FFF2-40B4-BE49-F238E27FC236}">
                <a16:creationId xmlns:a16="http://schemas.microsoft.com/office/drawing/2014/main" id="{3B1A3FCF-0050-F101-2F0F-1B8C38AC8422}"/>
              </a:ext>
            </a:extLst>
          </p:cNvPr>
          <p:cNvCxnSpPr>
            <a:cxnSpLocks/>
          </p:cNvCxnSpPr>
          <p:nvPr/>
        </p:nvCxnSpPr>
        <p:spPr bwMode="auto">
          <a:xfrm>
            <a:off x="251272" y="14287"/>
            <a:ext cx="0" cy="2238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16" name="流程图: 可选过程 15">
            <a:extLst>
              <a:ext uri="{FF2B5EF4-FFF2-40B4-BE49-F238E27FC236}">
                <a16:creationId xmlns:a16="http://schemas.microsoft.com/office/drawing/2014/main" id="{4A962F89-8173-4FDE-9061-9CD2CD8DE5AE}"/>
              </a:ext>
            </a:extLst>
          </p:cNvPr>
          <p:cNvSpPr/>
          <p:nvPr/>
        </p:nvSpPr>
        <p:spPr>
          <a:xfrm>
            <a:off x="801922" y="973904"/>
            <a:ext cx="7059686" cy="647701"/>
          </a:xfrm>
          <a:prstGeom prst="flowChartAlternateProcess">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sp>
        <p:nvSpPr>
          <p:cNvPr id="8" name="TextBox 19">
            <a:extLst>
              <a:ext uri="{FF2B5EF4-FFF2-40B4-BE49-F238E27FC236}">
                <a16:creationId xmlns:a16="http://schemas.microsoft.com/office/drawing/2014/main" id="{003E9957-145D-B9ED-3A85-A6E1153D1AA9}"/>
              </a:ext>
            </a:extLst>
          </p:cNvPr>
          <p:cNvSpPr txBox="1">
            <a:spLocks noChangeArrowheads="1"/>
          </p:cNvSpPr>
          <p:nvPr/>
        </p:nvSpPr>
        <p:spPr bwMode="auto">
          <a:xfrm>
            <a:off x="285799" y="141683"/>
            <a:ext cx="702334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2250" b="1" dirty="0">
                <a:solidFill>
                  <a:prstClr val="white"/>
                </a:solidFill>
                <a:latin typeface="微软雅黑" panose="020B0503020204020204" pitchFamily="34" charset="-122"/>
                <a:ea typeface="微软雅黑" panose="020B0503020204020204" pitchFamily="34" charset="-122"/>
                <a:cs typeface="Arial" pitchFamily="34" charset="0"/>
              </a:rPr>
              <a:t>研究背景</a:t>
            </a:r>
          </a:p>
        </p:txBody>
      </p:sp>
      <p:sp>
        <p:nvSpPr>
          <p:cNvPr id="12" name="文本框 11">
            <a:extLst>
              <a:ext uri="{FF2B5EF4-FFF2-40B4-BE49-F238E27FC236}">
                <a16:creationId xmlns:a16="http://schemas.microsoft.com/office/drawing/2014/main" id="{50542D85-6191-4916-894E-E17B2484CAB6}"/>
              </a:ext>
            </a:extLst>
          </p:cNvPr>
          <p:cNvSpPr txBox="1"/>
          <p:nvPr/>
        </p:nvSpPr>
        <p:spPr>
          <a:xfrm>
            <a:off x="1042157" y="1040347"/>
            <a:ext cx="6819451" cy="461665"/>
          </a:xfrm>
          <a:prstGeom prst="rect">
            <a:avLst/>
          </a:prstGeom>
          <a:noFill/>
        </p:spPr>
        <p:txBody>
          <a:bodyPr wrap="square" rtlCol="0">
            <a:spAutoFit/>
          </a:bodyPr>
          <a:lstStyle/>
          <a:p>
            <a:r>
              <a:rPr lang="zh-CN" altLang="en-US" sz="2400" b="1" i="0" dirty="0">
                <a:solidFill>
                  <a:schemeClr val="accent2">
                    <a:lumMod val="75000"/>
                  </a:schemeClr>
                </a:solidFill>
                <a:effectLst/>
                <a:latin typeface="微软雅黑" panose="020B0503020204020204" pitchFamily="34" charset="-122"/>
                <a:ea typeface="微软雅黑" panose="020B0503020204020204" pitchFamily="34" charset="-122"/>
              </a:rPr>
              <a:t>提出从多个视图中探索和去除隐含的非因果信息</a:t>
            </a:r>
            <a:endParaRPr lang="zh-CN" altLang="en-US" sz="2400" b="1" dirty="0">
              <a:solidFill>
                <a:schemeClr val="accent2">
                  <a:lumMod val="75000"/>
                </a:schemeClr>
              </a:solidFill>
            </a:endParaRPr>
          </a:p>
        </p:txBody>
      </p:sp>
      <p:pic>
        <p:nvPicPr>
          <p:cNvPr id="15" name="图片 14">
            <a:extLst>
              <a:ext uri="{FF2B5EF4-FFF2-40B4-BE49-F238E27FC236}">
                <a16:creationId xmlns:a16="http://schemas.microsoft.com/office/drawing/2014/main" id="{00D87AF4-D67D-4EEF-87ED-111AA45B0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1707" y="3850564"/>
            <a:ext cx="5308572" cy="2479720"/>
          </a:xfrm>
          <a:prstGeom prst="rect">
            <a:avLst/>
          </a:prstGeom>
        </p:spPr>
      </p:pic>
      <p:sp>
        <p:nvSpPr>
          <p:cNvPr id="17" name="文本框 16">
            <a:extLst>
              <a:ext uri="{FF2B5EF4-FFF2-40B4-BE49-F238E27FC236}">
                <a16:creationId xmlns:a16="http://schemas.microsoft.com/office/drawing/2014/main" id="{B0EF89C2-6FFD-4C3F-9923-B77A7FDBDA0F}"/>
              </a:ext>
            </a:extLst>
          </p:cNvPr>
          <p:cNvSpPr txBox="1"/>
          <p:nvPr/>
        </p:nvSpPr>
        <p:spPr>
          <a:xfrm>
            <a:off x="379141" y="2167115"/>
            <a:ext cx="3418330" cy="923330"/>
          </a:xfrm>
          <a:prstGeom prst="rect">
            <a:avLst/>
          </a:prstGeom>
          <a:noFill/>
        </p:spPr>
        <p:txBody>
          <a:bodyPr wrap="square" rtlCol="0">
            <a:spAutoFit/>
          </a:bodyPr>
          <a:lstStyle/>
          <a:p>
            <a:pPr algn="ctr"/>
            <a:r>
              <a:rPr lang="zh-CN" altLang="en-US" b="1" i="0" dirty="0">
                <a:solidFill>
                  <a:srgbClr val="000000"/>
                </a:solidFill>
                <a:effectLst/>
                <a:latin typeface="微软雅黑" panose="020B0503020204020204" pitchFamily="34" charset="-122"/>
                <a:ea typeface="微软雅黑" panose="020B0503020204020204" pitchFamily="34" charset="-122"/>
              </a:rPr>
              <a:t>多视图对抗性域鉴别器</a:t>
            </a:r>
            <a:endParaRPr lang="en-US" altLang="zh-CN" b="1" i="0" dirty="0">
              <a:solidFill>
                <a:srgbClr val="000000"/>
              </a:solidFill>
              <a:effectLst/>
              <a:latin typeface="微软雅黑" panose="020B0503020204020204" pitchFamily="34" charset="-122"/>
              <a:ea typeface="微软雅黑" panose="020B0503020204020204" pitchFamily="34" charset="-122"/>
            </a:endParaRPr>
          </a:p>
          <a:p>
            <a:pPr algn="ctr"/>
            <a:r>
              <a:rPr lang="en-US" altLang="zh-CN" b="0" i="0" dirty="0">
                <a:solidFill>
                  <a:srgbClr val="000000"/>
                </a:solidFill>
                <a:effectLst/>
                <a:latin typeface="微软雅黑" panose="020B0503020204020204" pitchFamily="34" charset="-122"/>
                <a:ea typeface="微软雅黑" panose="020B0503020204020204" pitchFamily="34" charset="-122"/>
              </a:rPr>
              <a:t>(multi-view adversarial domain discriminator</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MAD)</a:t>
            </a:r>
            <a:endParaRPr lang="zh-CN" altLang="en-US" dirty="0"/>
          </a:p>
        </p:txBody>
      </p:sp>
      <p:sp>
        <p:nvSpPr>
          <p:cNvPr id="18" name="文本框 17">
            <a:extLst>
              <a:ext uri="{FF2B5EF4-FFF2-40B4-BE49-F238E27FC236}">
                <a16:creationId xmlns:a16="http://schemas.microsoft.com/office/drawing/2014/main" id="{2E8F53E9-5859-45F8-9DB2-959B874EE18A}"/>
              </a:ext>
            </a:extLst>
          </p:cNvPr>
          <p:cNvSpPr txBox="1"/>
          <p:nvPr/>
        </p:nvSpPr>
        <p:spPr>
          <a:xfrm>
            <a:off x="-380201" y="4617402"/>
            <a:ext cx="3384876" cy="923330"/>
          </a:xfrm>
          <a:prstGeom prst="rect">
            <a:avLst/>
          </a:prstGeom>
          <a:noFill/>
        </p:spPr>
        <p:txBody>
          <a:bodyPr wrap="square" rtlCol="0">
            <a:spAutoFit/>
          </a:bodyPr>
          <a:lstStyle/>
          <a:p>
            <a:pPr algn="ctr"/>
            <a:r>
              <a:rPr lang="zh-CN" altLang="en-US" b="0" i="0" dirty="0">
                <a:solidFill>
                  <a:srgbClr val="000000"/>
                </a:solidFill>
                <a:effectLst/>
                <a:latin typeface="微软雅黑" panose="020B0503020204020204" pitchFamily="34" charset="-122"/>
                <a:ea typeface="微软雅黑" panose="020B0503020204020204" pitchFamily="34" charset="-122"/>
              </a:rPr>
              <a:t>多视图域分类器</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ctr"/>
            <a:r>
              <a:rPr lang="en-US" altLang="zh-CN" b="0" i="0" dirty="0">
                <a:solidFill>
                  <a:srgbClr val="000000"/>
                </a:solidFill>
                <a:effectLst/>
                <a:latin typeface="微软雅黑" panose="020B0503020204020204" pitchFamily="34" charset="-122"/>
                <a:ea typeface="微软雅黑" panose="020B0503020204020204" pitchFamily="34" charset="-122"/>
              </a:rPr>
              <a:t>(Multi-View Domain Classifier</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MVDC)</a:t>
            </a:r>
            <a:endParaRPr lang="zh-CN" altLang="en-US" dirty="0"/>
          </a:p>
        </p:txBody>
      </p:sp>
      <p:sp>
        <p:nvSpPr>
          <p:cNvPr id="19" name="箭头: 左 18">
            <a:extLst>
              <a:ext uri="{FF2B5EF4-FFF2-40B4-BE49-F238E27FC236}">
                <a16:creationId xmlns:a16="http://schemas.microsoft.com/office/drawing/2014/main" id="{60B6EDD9-4779-44BA-9628-025CFCF9F91C}"/>
              </a:ext>
            </a:extLst>
          </p:cNvPr>
          <p:cNvSpPr/>
          <p:nvPr/>
        </p:nvSpPr>
        <p:spPr>
          <a:xfrm>
            <a:off x="2467430" y="4954237"/>
            <a:ext cx="1176992" cy="24942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FCAE968E-E5D3-45B1-B89D-82A597F41468}"/>
              </a:ext>
            </a:extLst>
          </p:cNvPr>
          <p:cNvSpPr txBox="1"/>
          <p:nvPr/>
        </p:nvSpPr>
        <p:spPr>
          <a:xfrm>
            <a:off x="4688015" y="1941137"/>
            <a:ext cx="4455985" cy="646331"/>
          </a:xfrm>
          <a:prstGeom prst="rect">
            <a:avLst/>
          </a:prstGeom>
          <a:noFill/>
        </p:spPr>
        <p:txBody>
          <a:bodyPr wrap="square" rtlCol="0">
            <a:spAutoFit/>
          </a:bodyPr>
          <a:lstStyle/>
          <a:p>
            <a:pPr algn="ctr"/>
            <a:r>
              <a:rPr lang="zh-CN" altLang="en-US" dirty="0">
                <a:solidFill>
                  <a:srgbClr val="000000"/>
                </a:solidFill>
                <a:latin typeface="微软雅黑" panose="020B0503020204020204" pitchFamily="34" charset="-122"/>
                <a:ea typeface="微软雅黑" panose="020B0503020204020204" pitchFamily="34" charset="-122"/>
              </a:rPr>
              <a:t>伪相关发生器</a:t>
            </a:r>
            <a:endParaRPr lang="en-US" altLang="zh-CN" dirty="0">
              <a:solidFill>
                <a:srgbClr val="000000"/>
              </a:solidFill>
              <a:latin typeface="微软雅黑" panose="020B0503020204020204" pitchFamily="34" charset="-122"/>
              <a:ea typeface="微软雅黑" panose="020B0503020204020204" pitchFamily="34" charset="-122"/>
            </a:endParaRPr>
          </a:p>
          <a:p>
            <a:pPr algn="ctr"/>
            <a:r>
              <a:rPr lang="en-US" altLang="zh-CN" dirty="0">
                <a:solidFill>
                  <a:srgbClr val="000000"/>
                </a:solidFill>
                <a:latin typeface="微软雅黑" panose="020B0503020204020204" pitchFamily="34" charset="-122"/>
                <a:ea typeface="微软雅黑" panose="020B0503020204020204" pitchFamily="34" charset="-122"/>
              </a:rPr>
              <a:t>(Spurious Correlation Generator</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SCG)</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26" name="箭头: 左 25">
            <a:extLst>
              <a:ext uri="{FF2B5EF4-FFF2-40B4-BE49-F238E27FC236}">
                <a16:creationId xmlns:a16="http://schemas.microsoft.com/office/drawing/2014/main" id="{76570334-BA94-4605-8FA9-4666840A6E8B}"/>
              </a:ext>
            </a:extLst>
          </p:cNvPr>
          <p:cNvSpPr/>
          <p:nvPr/>
        </p:nvSpPr>
        <p:spPr>
          <a:xfrm rot="16200000">
            <a:off x="6447656" y="3047519"/>
            <a:ext cx="936703" cy="289932"/>
          </a:xfrm>
          <a:prstGeom prst="leftArrow">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E295C480-AF08-4939-B346-3668AC81A1B4}"/>
              </a:ext>
            </a:extLst>
          </p:cNvPr>
          <p:cNvSpPr txBox="1"/>
          <p:nvPr/>
        </p:nvSpPr>
        <p:spPr>
          <a:xfrm>
            <a:off x="7045319" y="2945878"/>
            <a:ext cx="1964960" cy="307777"/>
          </a:xfrm>
          <a:prstGeom prst="rect">
            <a:avLst/>
          </a:prstGeom>
          <a:noFill/>
        </p:spPr>
        <p:txBody>
          <a:bodyPr wrap="square" rtlCol="0">
            <a:spAutoFit/>
          </a:bodyPr>
          <a:lstStyle/>
          <a:p>
            <a:r>
              <a:rPr lang="zh-CN" altLang="en-US" sz="1400" dirty="0"/>
              <a:t>增加源域多样性</a:t>
            </a:r>
          </a:p>
        </p:txBody>
      </p:sp>
      <p:sp>
        <p:nvSpPr>
          <p:cNvPr id="2" name="文本框 1">
            <a:extLst>
              <a:ext uri="{FF2B5EF4-FFF2-40B4-BE49-F238E27FC236}">
                <a16:creationId xmlns:a16="http://schemas.microsoft.com/office/drawing/2014/main" id="{CE8A8385-9719-4508-817D-59A535BC85E1}"/>
              </a:ext>
            </a:extLst>
          </p:cNvPr>
          <p:cNvSpPr txBox="1"/>
          <p:nvPr/>
        </p:nvSpPr>
        <p:spPr>
          <a:xfrm>
            <a:off x="1818692" y="5525929"/>
            <a:ext cx="3011714" cy="307777"/>
          </a:xfrm>
          <a:prstGeom prst="rect">
            <a:avLst/>
          </a:prstGeom>
          <a:noFill/>
        </p:spPr>
        <p:txBody>
          <a:bodyPr wrap="square" rtlCol="0">
            <a:spAutoFit/>
          </a:bodyPr>
          <a:lstStyle/>
          <a:p>
            <a:r>
              <a:rPr lang="zh-CN" altLang="en-US" sz="1400" dirty="0"/>
              <a:t>从多个视图挖掘非因果因素</a:t>
            </a:r>
          </a:p>
        </p:txBody>
      </p:sp>
    </p:spTree>
    <p:extLst>
      <p:ext uri="{BB962C8B-B14F-4D97-AF65-F5344CB8AC3E}">
        <p14:creationId xmlns:p14="http://schemas.microsoft.com/office/powerpoint/2010/main" val="477610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FE950B9-D5D3-1E58-FB40-2FC30FE9C6A5}"/>
              </a:ext>
            </a:extLst>
          </p:cNvPr>
          <p:cNvSpPr txBox="1">
            <a:spLocks/>
          </p:cNvSpPr>
          <p:nvPr/>
        </p:nvSpPr>
        <p:spPr>
          <a:xfrm>
            <a:off x="2" y="0"/>
            <a:ext cx="9144000" cy="647701"/>
          </a:xfrm>
          <a:prstGeom prst="rect">
            <a:avLst/>
          </a:prstGeom>
          <a:solidFill>
            <a:srgbClr val="02409A"/>
          </a:solidFill>
          <a:ln>
            <a:noFill/>
          </a:ln>
          <a:effectLst/>
        </p:spPr>
        <p:txBody>
          <a:bodyPr tIns="0" bIns="0" anchor="ctr"/>
          <a:lstStyle/>
          <a:p>
            <a:pPr algn="ctr">
              <a:spcBef>
                <a:spcPct val="0"/>
              </a:spcBef>
              <a:defRPr/>
            </a:pPr>
            <a:endParaRPr lang="zh-CN" altLang="en-US" sz="3600" b="1" dirty="0">
              <a:solidFill>
                <a:prstClr val="white"/>
              </a:solidFill>
              <a:latin typeface="微软雅黑" pitchFamily="34" charset="-122"/>
              <a:ea typeface="微软雅黑" pitchFamily="34" charset="-122"/>
            </a:endParaRPr>
          </a:p>
        </p:txBody>
      </p:sp>
      <p:cxnSp>
        <p:nvCxnSpPr>
          <p:cNvPr id="5" name="直接连接符 19">
            <a:extLst>
              <a:ext uri="{FF2B5EF4-FFF2-40B4-BE49-F238E27FC236}">
                <a16:creationId xmlns:a16="http://schemas.microsoft.com/office/drawing/2014/main" id="{CFA64C9A-D1AF-7285-C7F2-E3FF05E173D3}"/>
              </a:ext>
            </a:extLst>
          </p:cNvPr>
          <p:cNvCxnSpPr>
            <a:cxnSpLocks/>
          </p:cNvCxnSpPr>
          <p:nvPr/>
        </p:nvCxnSpPr>
        <p:spPr bwMode="auto">
          <a:xfrm flipH="1">
            <a:off x="156024" y="15479"/>
            <a:ext cx="1190" cy="63103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6" name="直接连接符 20">
            <a:extLst>
              <a:ext uri="{FF2B5EF4-FFF2-40B4-BE49-F238E27FC236}">
                <a16:creationId xmlns:a16="http://schemas.microsoft.com/office/drawing/2014/main" id="{482D6F2C-DF98-BFBC-0E99-18B1E8BD381F}"/>
              </a:ext>
            </a:extLst>
          </p:cNvPr>
          <p:cNvCxnSpPr>
            <a:cxnSpLocks/>
          </p:cNvCxnSpPr>
          <p:nvPr/>
        </p:nvCxnSpPr>
        <p:spPr bwMode="auto">
          <a:xfrm flipH="1">
            <a:off x="202456" y="14287"/>
            <a:ext cx="1191" cy="415529"/>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7" name="直接连接符 30">
            <a:extLst>
              <a:ext uri="{FF2B5EF4-FFF2-40B4-BE49-F238E27FC236}">
                <a16:creationId xmlns:a16="http://schemas.microsoft.com/office/drawing/2014/main" id="{3B1A3FCF-0050-F101-2F0F-1B8C38AC8422}"/>
              </a:ext>
            </a:extLst>
          </p:cNvPr>
          <p:cNvCxnSpPr>
            <a:cxnSpLocks/>
          </p:cNvCxnSpPr>
          <p:nvPr/>
        </p:nvCxnSpPr>
        <p:spPr bwMode="auto">
          <a:xfrm>
            <a:off x="251272" y="14287"/>
            <a:ext cx="0" cy="2238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8" name="TextBox 19">
            <a:extLst>
              <a:ext uri="{FF2B5EF4-FFF2-40B4-BE49-F238E27FC236}">
                <a16:creationId xmlns:a16="http://schemas.microsoft.com/office/drawing/2014/main" id="{003E9957-145D-B9ED-3A85-A6E1153D1AA9}"/>
              </a:ext>
            </a:extLst>
          </p:cNvPr>
          <p:cNvSpPr txBox="1">
            <a:spLocks noChangeArrowheads="1"/>
          </p:cNvSpPr>
          <p:nvPr/>
        </p:nvSpPr>
        <p:spPr bwMode="auto">
          <a:xfrm>
            <a:off x="285799" y="141683"/>
            <a:ext cx="702334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250" b="1" dirty="0">
                <a:solidFill>
                  <a:prstClr val="white"/>
                </a:solidFill>
                <a:latin typeface="微软雅黑" panose="020B0503020204020204" pitchFamily="34" charset="-122"/>
                <a:ea typeface="微软雅黑" panose="020B0503020204020204" pitchFamily="34" charset="-122"/>
                <a:cs typeface="Arial" pitchFamily="34" charset="0"/>
              </a:rPr>
              <a:t>Overview</a:t>
            </a:r>
            <a:endParaRPr lang="zh-CN" altLang="en-US" sz="2250" b="1" dirty="0">
              <a:solidFill>
                <a:prstClr val="white"/>
              </a:solidFill>
              <a:latin typeface="微软雅黑" panose="020B0503020204020204" pitchFamily="34" charset="-122"/>
              <a:ea typeface="微软雅黑" panose="020B0503020204020204" pitchFamily="34" charset="-122"/>
              <a:cs typeface="Arial" pitchFamily="34" charset="0"/>
            </a:endParaRPr>
          </a:p>
        </p:txBody>
      </p:sp>
      <p:pic>
        <p:nvPicPr>
          <p:cNvPr id="10" name="图片 9">
            <a:extLst>
              <a:ext uri="{FF2B5EF4-FFF2-40B4-BE49-F238E27FC236}">
                <a16:creationId xmlns:a16="http://schemas.microsoft.com/office/drawing/2014/main" id="{FF20A4D3-7761-4A7F-A88F-70BCA0D04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626" y="789384"/>
            <a:ext cx="4838748" cy="4302056"/>
          </a:xfrm>
          <a:prstGeom prst="rect">
            <a:avLst/>
          </a:prstGeom>
        </p:spPr>
      </p:pic>
      <p:sp>
        <p:nvSpPr>
          <p:cNvPr id="11" name="文本框 10">
            <a:extLst>
              <a:ext uri="{FF2B5EF4-FFF2-40B4-BE49-F238E27FC236}">
                <a16:creationId xmlns:a16="http://schemas.microsoft.com/office/drawing/2014/main" id="{C7DFE96A-49D3-4425-AD37-E345EC9CDD51}"/>
              </a:ext>
            </a:extLst>
          </p:cNvPr>
          <p:cNvSpPr txBox="1"/>
          <p:nvPr/>
        </p:nvSpPr>
        <p:spPr>
          <a:xfrm>
            <a:off x="2087311" y="5142240"/>
            <a:ext cx="5464629" cy="1323439"/>
          </a:xfrm>
          <a:prstGeom prst="rect">
            <a:avLst/>
          </a:prstGeom>
          <a:noFill/>
        </p:spPr>
        <p:txBody>
          <a:bodyPr wrap="square" rtlCol="0">
            <a:spAutoFit/>
          </a:bodyPr>
          <a:lstStyle/>
          <a:p>
            <a:r>
              <a:rPr lang="en-US" altLang="zh-CN" sz="1000" dirty="0">
                <a:latin typeface="Arial Black" panose="020B0A04020102020204" pitchFamily="34" charset="0"/>
              </a:rPr>
              <a:t>The overall structure of MAD can be divided into three parts. </a:t>
            </a:r>
          </a:p>
          <a:p>
            <a:pPr marL="228600" indent="-228600">
              <a:buAutoNum type="arabicParenBoth"/>
            </a:pPr>
            <a:r>
              <a:rPr lang="en-US" altLang="zh-CN" sz="1000" dirty="0">
                <a:latin typeface="Arial Black" panose="020B0A04020102020204" pitchFamily="34" charset="0"/>
              </a:rPr>
              <a:t>Yellow part: Faster RCNN backbone network. </a:t>
            </a:r>
          </a:p>
          <a:p>
            <a:r>
              <a:rPr lang="en-US" altLang="zh-CN" sz="1000" dirty="0">
                <a:latin typeface="Arial Black" panose="020B0A04020102020204" pitchFamily="34" charset="0"/>
              </a:rPr>
              <a:t>(2) Blue part: SCG generates potential spurious correlations in the frequency domain. </a:t>
            </a:r>
          </a:p>
          <a:p>
            <a:r>
              <a:rPr lang="en-US" altLang="zh-CN" sz="1000" dirty="0">
                <a:latin typeface="Arial Black" panose="020B0A04020102020204" pitchFamily="34" charset="0"/>
              </a:rPr>
              <a:t>(3) Green part: MVDC maps features to different spaces for multi-view DAL and removes implicit non-causal features, such that the domain-invariant but causal features are obtained.</a:t>
            </a:r>
          </a:p>
          <a:p>
            <a:r>
              <a:rPr lang="en-US" altLang="zh-CN" sz="1000" dirty="0">
                <a:latin typeface="Arial Black" panose="020B0A04020102020204" pitchFamily="34" charset="0"/>
              </a:rPr>
              <a:t>Notably, the red part shows the conventional DAL.</a:t>
            </a:r>
            <a:endParaRPr lang="zh-CN" altLang="en-US" sz="1000" dirty="0">
              <a:latin typeface="Arial Black" panose="020B0A04020102020204" pitchFamily="34" charset="0"/>
            </a:endParaRPr>
          </a:p>
        </p:txBody>
      </p:sp>
    </p:spTree>
    <p:extLst>
      <p:ext uri="{BB962C8B-B14F-4D97-AF65-F5344CB8AC3E}">
        <p14:creationId xmlns:p14="http://schemas.microsoft.com/office/powerpoint/2010/main" val="885161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1"/>
          <p:cNvGrpSpPr/>
          <p:nvPr/>
        </p:nvGrpSpPr>
        <p:grpSpPr bwMode="auto">
          <a:xfrm>
            <a:off x="1868003" y="1593850"/>
            <a:ext cx="5614465" cy="792163"/>
            <a:chOff x="1329" y="1795"/>
            <a:chExt cx="2943" cy="499"/>
          </a:xfrm>
          <a:solidFill>
            <a:schemeClr val="accent1">
              <a:lumMod val="60000"/>
              <a:lumOff val="40000"/>
            </a:schemeClr>
          </a:solidFill>
        </p:grpSpPr>
        <p:sp>
          <p:nvSpPr>
            <p:cNvPr id="60" name="AutoShape 52"/>
            <p:cNvSpPr>
              <a:spLocks noChangeArrowheads="1"/>
            </p:cNvSpPr>
            <p:nvPr/>
          </p:nvSpPr>
          <p:spPr bwMode="gray">
            <a:xfrm>
              <a:off x="1536" y="1840"/>
              <a:ext cx="2736" cy="409"/>
            </a:xfrm>
            <a:prstGeom prst="roundRect">
              <a:avLst>
                <a:gd name="adj" fmla="val 16667"/>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研究背景</a:t>
              </a:r>
              <a:endParaRPr kumimoji="0" lang="en-US" altLang="zh-CN" sz="2400" b="1" dirty="0">
                <a:solidFill>
                  <a:schemeClr val="bg1">
                    <a:lumMod val="95000"/>
                  </a:schemeClr>
                </a:solidFill>
                <a:ea typeface="微软雅黑" panose="020B0503020204020204" pitchFamily="34" charset="-122"/>
              </a:endParaRPr>
            </a:p>
          </p:txBody>
        </p:sp>
        <p:sp>
          <p:nvSpPr>
            <p:cNvPr id="61" name="AutoShape 53"/>
            <p:cNvSpPr>
              <a:spLocks noChangeArrowheads="1"/>
            </p:cNvSpPr>
            <p:nvPr/>
          </p:nvSpPr>
          <p:spPr bwMode="gray">
            <a:xfrm>
              <a:off x="1329" y="1795"/>
              <a:ext cx="499" cy="499"/>
            </a:xfrm>
            <a:prstGeom prst="diamond">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en-US"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1</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2" name="Group 51"/>
          <p:cNvGrpSpPr/>
          <p:nvPr/>
        </p:nvGrpSpPr>
        <p:grpSpPr bwMode="auto">
          <a:xfrm>
            <a:off x="1868004" y="2601914"/>
            <a:ext cx="5614464" cy="792162"/>
            <a:chOff x="1329" y="1795"/>
            <a:chExt cx="2943" cy="499"/>
          </a:xfrm>
          <a:solidFill>
            <a:schemeClr val="accent1">
              <a:lumMod val="75000"/>
            </a:schemeClr>
          </a:solidFill>
        </p:grpSpPr>
        <p:sp>
          <p:nvSpPr>
            <p:cNvPr id="63" name="AutoShape 52"/>
            <p:cNvSpPr>
              <a:spLocks noChangeArrowheads="1"/>
            </p:cNvSpPr>
            <p:nvPr/>
          </p:nvSpPr>
          <p:spPr bwMode="gray">
            <a:xfrm>
              <a:off x="1536" y="1840"/>
              <a:ext cx="2736" cy="409"/>
            </a:xfrm>
            <a:prstGeom prst="roundRect">
              <a:avLst>
                <a:gd name="adj" fmla="val 16667"/>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kumimoji="0" lang="en-US" altLang="zh-CN" sz="2400" b="1" dirty="0">
                  <a:solidFill>
                    <a:schemeClr val="bg1">
                      <a:lumMod val="95000"/>
                    </a:schemeClr>
                  </a:solidFill>
                  <a:ea typeface="微软雅黑" panose="020B0503020204020204" pitchFamily="34" charset="-122"/>
                </a:rPr>
                <a:t>Spurious Correlations Generator</a:t>
              </a:r>
            </a:p>
          </p:txBody>
        </p:sp>
        <p:sp>
          <p:nvSpPr>
            <p:cNvPr id="64" name="AutoShape 53"/>
            <p:cNvSpPr>
              <a:spLocks noChangeArrowheads="1"/>
            </p:cNvSpPr>
            <p:nvPr/>
          </p:nvSpPr>
          <p:spPr bwMode="gray">
            <a:xfrm>
              <a:off x="1329" y="1795"/>
              <a:ext cx="499" cy="499"/>
            </a:xfrm>
            <a:prstGeom prst="diamond">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en-US"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2</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5" name="Group 51"/>
          <p:cNvGrpSpPr/>
          <p:nvPr/>
        </p:nvGrpSpPr>
        <p:grpSpPr bwMode="auto">
          <a:xfrm>
            <a:off x="1868003" y="3609977"/>
            <a:ext cx="5614465" cy="792162"/>
            <a:chOff x="1329" y="1795"/>
            <a:chExt cx="2943" cy="499"/>
          </a:xfrm>
          <a:solidFill>
            <a:schemeClr val="accent1">
              <a:lumMod val="40000"/>
              <a:lumOff val="60000"/>
            </a:schemeClr>
          </a:solidFill>
        </p:grpSpPr>
        <p:sp>
          <p:nvSpPr>
            <p:cNvPr id="66" name="AutoShape 52"/>
            <p:cNvSpPr>
              <a:spLocks noChangeArrowheads="1"/>
            </p:cNvSpPr>
            <p:nvPr/>
          </p:nvSpPr>
          <p:spPr bwMode="gray">
            <a:xfrm>
              <a:off x="1536" y="1840"/>
              <a:ext cx="2736" cy="409"/>
            </a:xfrm>
            <a:prstGeom prst="roundRect">
              <a:avLst>
                <a:gd name="adj" fmla="val 16667"/>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en-US" altLang="zh-CN" sz="2400" b="1" dirty="0">
                  <a:solidFill>
                    <a:schemeClr val="bg1">
                      <a:lumMod val="95000"/>
                    </a:schemeClr>
                  </a:solidFill>
                  <a:ea typeface="微软雅黑" panose="020B0503020204020204" pitchFamily="34" charset="-122"/>
                </a:rPr>
                <a:t>Multi-View Domain Classifier</a:t>
              </a:r>
            </a:p>
          </p:txBody>
        </p:sp>
        <p:sp>
          <p:nvSpPr>
            <p:cNvPr id="67" name="AutoShape 53"/>
            <p:cNvSpPr>
              <a:spLocks noChangeArrowheads="1"/>
            </p:cNvSpPr>
            <p:nvPr/>
          </p:nvSpPr>
          <p:spPr bwMode="gray">
            <a:xfrm>
              <a:off x="1329" y="1795"/>
              <a:ext cx="499" cy="499"/>
            </a:xfrm>
            <a:prstGeom prst="diamond">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3</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8" name="Group 51"/>
          <p:cNvGrpSpPr/>
          <p:nvPr/>
        </p:nvGrpSpPr>
        <p:grpSpPr bwMode="auto">
          <a:xfrm>
            <a:off x="1875940" y="4618039"/>
            <a:ext cx="5606528" cy="792163"/>
            <a:chOff x="1329" y="1795"/>
            <a:chExt cx="2943" cy="499"/>
          </a:xfrm>
          <a:solidFill>
            <a:schemeClr val="accent1">
              <a:lumMod val="40000"/>
              <a:lumOff val="60000"/>
            </a:schemeClr>
          </a:solidFill>
        </p:grpSpPr>
        <p:sp>
          <p:nvSpPr>
            <p:cNvPr id="69" name="AutoShape 52"/>
            <p:cNvSpPr>
              <a:spLocks noChangeArrowheads="1"/>
            </p:cNvSpPr>
            <p:nvPr/>
          </p:nvSpPr>
          <p:spPr bwMode="gray">
            <a:xfrm>
              <a:off x="1536" y="1840"/>
              <a:ext cx="2736" cy="409"/>
            </a:xfrm>
            <a:prstGeom prst="roundRect">
              <a:avLst>
                <a:gd name="adj" fmla="val 16667"/>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zh-CN" altLang="en-US" sz="2400" b="1" dirty="0">
                  <a:solidFill>
                    <a:schemeClr val="bg1">
                      <a:lumMod val="95000"/>
                    </a:schemeClr>
                  </a:solidFill>
                  <a:ea typeface="微软雅黑" panose="020B0503020204020204" pitchFamily="34" charset="-122"/>
                </a:rPr>
                <a:t>实验</a:t>
              </a:r>
              <a:r>
                <a:rPr kumimoji="0" lang="zh-CN" altLang="en-US" sz="2400" b="1" dirty="0">
                  <a:solidFill>
                    <a:schemeClr val="bg1">
                      <a:lumMod val="95000"/>
                    </a:schemeClr>
                  </a:solidFill>
                  <a:ea typeface="微软雅黑" panose="020B0503020204020204" pitchFamily="34" charset="-122"/>
                </a:rPr>
                <a:t>与讨论</a:t>
              </a:r>
            </a:p>
          </p:txBody>
        </p:sp>
        <p:sp>
          <p:nvSpPr>
            <p:cNvPr id="70" name="AutoShape 53"/>
            <p:cNvSpPr>
              <a:spLocks noChangeArrowheads="1"/>
            </p:cNvSpPr>
            <p:nvPr/>
          </p:nvSpPr>
          <p:spPr bwMode="gray">
            <a:xfrm>
              <a:off x="1329" y="1795"/>
              <a:ext cx="499" cy="499"/>
            </a:xfrm>
            <a:prstGeom prst="diamond">
              <a:avLst/>
            </a:prstGeom>
            <a:grpFill/>
            <a:ln>
              <a:no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4</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3" name="灯片编号占位符 2"/>
          <p:cNvSpPr>
            <a:spLocks noGrp="1"/>
          </p:cNvSpPr>
          <p:nvPr>
            <p:ph type="sldNum" sz="quarter" idx="12"/>
          </p:nvPr>
        </p:nvSpPr>
        <p:spPr/>
        <p:txBody>
          <a:bodyPr/>
          <a:lstStyle/>
          <a:p>
            <a:fld id="{4EC1BF5A-C425-4E74-8F3E-45DADA896AD1}" type="slidenum">
              <a:rPr lang="zh-CN" altLang="en-US" smtClean="0"/>
              <a:t>8</a:t>
            </a:fld>
            <a:endParaRPr lang="zh-CN" altLang="en-US"/>
          </a:p>
        </p:txBody>
      </p:sp>
      <p:sp>
        <p:nvSpPr>
          <p:cNvPr id="2" name="标题 3">
            <a:extLst>
              <a:ext uri="{FF2B5EF4-FFF2-40B4-BE49-F238E27FC236}">
                <a16:creationId xmlns:a16="http://schemas.microsoft.com/office/drawing/2014/main" id="{AC30502B-F96F-D074-D147-87CF1C526F9A}"/>
              </a:ext>
            </a:extLst>
          </p:cNvPr>
          <p:cNvSpPr txBox="1">
            <a:spLocks/>
          </p:cNvSpPr>
          <p:nvPr/>
        </p:nvSpPr>
        <p:spPr>
          <a:xfrm>
            <a:off x="2" y="0"/>
            <a:ext cx="9144000" cy="647701"/>
          </a:xfrm>
          <a:prstGeom prst="rect">
            <a:avLst/>
          </a:prstGeom>
          <a:solidFill>
            <a:srgbClr val="02409A"/>
          </a:solidFill>
          <a:ln>
            <a:noFill/>
          </a:ln>
          <a:effectLst/>
        </p:spPr>
        <p:txBody>
          <a:bodyPr tIns="0" bIns="0" anchor="ctr"/>
          <a:lstStyle/>
          <a:p>
            <a:pPr algn="ctr">
              <a:spcBef>
                <a:spcPct val="0"/>
              </a:spcBef>
              <a:defRPr/>
            </a:pPr>
            <a:endParaRPr lang="zh-CN" altLang="en-US" sz="3600" b="1" dirty="0">
              <a:solidFill>
                <a:prstClr val="white"/>
              </a:solidFill>
              <a:latin typeface="微软雅黑" pitchFamily="34" charset="-122"/>
              <a:ea typeface="微软雅黑" pitchFamily="34" charset="-122"/>
            </a:endParaRPr>
          </a:p>
        </p:txBody>
      </p:sp>
      <p:cxnSp>
        <p:nvCxnSpPr>
          <p:cNvPr id="4" name="直接连接符 19">
            <a:extLst>
              <a:ext uri="{FF2B5EF4-FFF2-40B4-BE49-F238E27FC236}">
                <a16:creationId xmlns:a16="http://schemas.microsoft.com/office/drawing/2014/main" id="{6A43FCE0-6B61-3DAD-2879-443E7CBEDDCB}"/>
              </a:ext>
            </a:extLst>
          </p:cNvPr>
          <p:cNvCxnSpPr>
            <a:cxnSpLocks/>
          </p:cNvCxnSpPr>
          <p:nvPr/>
        </p:nvCxnSpPr>
        <p:spPr bwMode="auto">
          <a:xfrm flipH="1">
            <a:off x="156024" y="15479"/>
            <a:ext cx="1190" cy="63103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5" name="直接连接符 20">
            <a:extLst>
              <a:ext uri="{FF2B5EF4-FFF2-40B4-BE49-F238E27FC236}">
                <a16:creationId xmlns:a16="http://schemas.microsoft.com/office/drawing/2014/main" id="{62D7FA95-75B9-5347-5EE7-9E88C73EDEC9}"/>
              </a:ext>
            </a:extLst>
          </p:cNvPr>
          <p:cNvCxnSpPr>
            <a:cxnSpLocks/>
          </p:cNvCxnSpPr>
          <p:nvPr/>
        </p:nvCxnSpPr>
        <p:spPr bwMode="auto">
          <a:xfrm flipH="1">
            <a:off x="202456" y="14287"/>
            <a:ext cx="1191" cy="415529"/>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6" name="直接连接符 30">
            <a:extLst>
              <a:ext uri="{FF2B5EF4-FFF2-40B4-BE49-F238E27FC236}">
                <a16:creationId xmlns:a16="http://schemas.microsoft.com/office/drawing/2014/main" id="{3EF78B8A-ECF0-AE7D-25A4-03F75AA3880C}"/>
              </a:ext>
            </a:extLst>
          </p:cNvPr>
          <p:cNvCxnSpPr>
            <a:cxnSpLocks/>
          </p:cNvCxnSpPr>
          <p:nvPr/>
        </p:nvCxnSpPr>
        <p:spPr bwMode="auto">
          <a:xfrm>
            <a:off x="251272" y="14287"/>
            <a:ext cx="0" cy="2238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7" name="TextBox 19">
            <a:extLst>
              <a:ext uri="{FF2B5EF4-FFF2-40B4-BE49-F238E27FC236}">
                <a16:creationId xmlns:a16="http://schemas.microsoft.com/office/drawing/2014/main" id="{A1E2CAF2-D26C-DE04-34EB-6C4B0924FA6E}"/>
              </a:ext>
            </a:extLst>
          </p:cNvPr>
          <p:cNvSpPr txBox="1">
            <a:spLocks noChangeArrowheads="1"/>
          </p:cNvSpPr>
          <p:nvPr/>
        </p:nvSpPr>
        <p:spPr bwMode="auto">
          <a:xfrm>
            <a:off x="285799" y="141683"/>
            <a:ext cx="702334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2250" b="1" dirty="0">
                <a:solidFill>
                  <a:prstClr val="white"/>
                </a:solidFill>
                <a:latin typeface="微软雅黑" panose="020B0503020204020204" pitchFamily="34" charset="-122"/>
                <a:ea typeface="微软雅黑" panose="020B0503020204020204" pitchFamily="34" charset="-122"/>
                <a:cs typeface="Arial" pitchFamily="34" charset="0"/>
              </a:rPr>
              <a:t>提纲</a:t>
            </a:r>
          </a:p>
        </p:txBody>
      </p:sp>
    </p:spTree>
    <p:extLst>
      <p:ext uri="{BB962C8B-B14F-4D97-AF65-F5344CB8AC3E}">
        <p14:creationId xmlns:p14="http://schemas.microsoft.com/office/powerpoint/2010/main" val="291326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FE950B9-D5D3-1E58-FB40-2FC30FE9C6A5}"/>
              </a:ext>
            </a:extLst>
          </p:cNvPr>
          <p:cNvSpPr txBox="1">
            <a:spLocks/>
          </p:cNvSpPr>
          <p:nvPr/>
        </p:nvSpPr>
        <p:spPr>
          <a:xfrm>
            <a:off x="2" y="0"/>
            <a:ext cx="9144000" cy="647701"/>
          </a:xfrm>
          <a:prstGeom prst="rect">
            <a:avLst/>
          </a:prstGeom>
          <a:solidFill>
            <a:srgbClr val="02409A"/>
          </a:solidFill>
          <a:ln>
            <a:noFill/>
          </a:ln>
          <a:effectLst/>
        </p:spPr>
        <p:txBody>
          <a:bodyPr tIns="0" bIns="0" anchor="ctr"/>
          <a:lstStyle/>
          <a:p>
            <a:pPr algn="ctr">
              <a:spcBef>
                <a:spcPct val="0"/>
              </a:spcBef>
              <a:defRPr/>
            </a:pPr>
            <a:endParaRPr lang="zh-CN" altLang="en-US" sz="3600" b="1" dirty="0">
              <a:solidFill>
                <a:prstClr val="white"/>
              </a:solidFill>
              <a:latin typeface="微软雅黑" pitchFamily="34" charset="-122"/>
              <a:ea typeface="微软雅黑" pitchFamily="34" charset="-122"/>
            </a:endParaRPr>
          </a:p>
        </p:txBody>
      </p:sp>
      <p:cxnSp>
        <p:nvCxnSpPr>
          <p:cNvPr id="5" name="直接连接符 19">
            <a:extLst>
              <a:ext uri="{FF2B5EF4-FFF2-40B4-BE49-F238E27FC236}">
                <a16:creationId xmlns:a16="http://schemas.microsoft.com/office/drawing/2014/main" id="{CFA64C9A-D1AF-7285-C7F2-E3FF05E173D3}"/>
              </a:ext>
            </a:extLst>
          </p:cNvPr>
          <p:cNvCxnSpPr>
            <a:cxnSpLocks/>
          </p:cNvCxnSpPr>
          <p:nvPr/>
        </p:nvCxnSpPr>
        <p:spPr bwMode="auto">
          <a:xfrm flipH="1">
            <a:off x="156024" y="15479"/>
            <a:ext cx="1190" cy="63103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6" name="直接连接符 20">
            <a:extLst>
              <a:ext uri="{FF2B5EF4-FFF2-40B4-BE49-F238E27FC236}">
                <a16:creationId xmlns:a16="http://schemas.microsoft.com/office/drawing/2014/main" id="{482D6F2C-DF98-BFBC-0E99-18B1E8BD381F}"/>
              </a:ext>
            </a:extLst>
          </p:cNvPr>
          <p:cNvCxnSpPr>
            <a:cxnSpLocks/>
          </p:cNvCxnSpPr>
          <p:nvPr/>
        </p:nvCxnSpPr>
        <p:spPr bwMode="auto">
          <a:xfrm flipH="1">
            <a:off x="202456" y="14287"/>
            <a:ext cx="1191" cy="415529"/>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7" name="直接连接符 30">
            <a:extLst>
              <a:ext uri="{FF2B5EF4-FFF2-40B4-BE49-F238E27FC236}">
                <a16:creationId xmlns:a16="http://schemas.microsoft.com/office/drawing/2014/main" id="{3B1A3FCF-0050-F101-2F0F-1B8C38AC8422}"/>
              </a:ext>
            </a:extLst>
          </p:cNvPr>
          <p:cNvCxnSpPr>
            <a:cxnSpLocks/>
          </p:cNvCxnSpPr>
          <p:nvPr/>
        </p:nvCxnSpPr>
        <p:spPr bwMode="auto">
          <a:xfrm>
            <a:off x="251272" y="14287"/>
            <a:ext cx="0" cy="2238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8" name="TextBox 19">
            <a:extLst>
              <a:ext uri="{FF2B5EF4-FFF2-40B4-BE49-F238E27FC236}">
                <a16:creationId xmlns:a16="http://schemas.microsoft.com/office/drawing/2014/main" id="{003E9957-145D-B9ED-3A85-A6E1153D1AA9}"/>
              </a:ext>
            </a:extLst>
          </p:cNvPr>
          <p:cNvSpPr txBox="1">
            <a:spLocks noChangeArrowheads="1"/>
          </p:cNvSpPr>
          <p:nvPr/>
        </p:nvSpPr>
        <p:spPr bwMode="auto">
          <a:xfrm>
            <a:off x="285799" y="141683"/>
            <a:ext cx="702334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250" b="1" dirty="0">
                <a:solidFill>
                  <a:prstClr val="white"/>
                </a:solidFill>
                <a:latin typeface="微软雅黑" panose="020B0503020204020204" pitchFamily="34" charset="-122"/>
                <a:ea typeface="微软雅黑" panose="020B0503020204020204" pitchFamily="34" charset="-122"/>
                <a:cs typeface="Arial" pitchFamily="34" charset="0"/>
              </a:rPr>
              <a:t>Spurious Correlations Generator</a:t>
            </a:r>
          </a:p>
        </p:txBody>
      </p:sp>
      <p:sp>
        <p:nvSpPr>
          <p:cNvPr id="3" name="文本框 2">
            <a:extLst>
              <a:ext uri="{FF2B5EF4-FFF2-40B4-BE49-F238E27FC236}">
                <a16:creationId xmlns:a16="http://schemas.microsoft.com/office/drawing/2014/main" id="{2415EAEC-D6AE-4160-9CAB-9FC2AA60954C}"/>
              </a:ext>
            </a:extLst>
          </p:cNvPr>
          <p:cNvSpPr txBox="1"/>
          <p:nvPr/>
        </p:nvSpPr>
        <p:spPr>
          <a:xfrm>
            <a:off x="54428" y="6069986"/>
            <a:ext cx="9035143" cy="646331"/>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[19] Jiaxing Huang, Dayan Guan, </a:t>
            </a:r>
            <a:r>
              <a:rPr lang="en-US" altLang="zh-CN" sz="1200" dirty="0" err="1">
                <a:latin typeface="微软雅黑" panose="020B0503020204020204" pitchFamily="34" charset="-122"/>
                <a:ea typeface="微软雅黑" panose="020B0503020204020204" pitchFamily="34" charset="-122"/>
              </a:rPr>
              <a:t>Aoran</a:t>
            </a:r>
            <a:r>
              <a:rPr lang="en-US" altLang="zh-CN" sz="1200" dirty="0">
                <a:latin typeface="微软雅黑" panose="020B0503020204020204" pitchFamily="34" charset="-122"/>
                <a:ea typeface="微软雅黑" panose="020B0503020204020204" pitchFamily="34" charset="-122"/>
              </a:rPr>
              <a:t> Xiao, and Shijian Lu. </a:t>
            </a:r>
            <a:r>
              <a:rPr lang="en-US" altLang="zh-CN" sz="1200" dirty="0" err="1">
                <a:latin typeface="微软雅黑" panose="020B0503020204020204" pitchFamily="34" charset="-122"/>
                <a:ea typeface="微软雅黑" panose="020B0503020204020204" pitchFamily="34" charset="-122"/>
              </a:rPr>
              <a:t>Fsdr</a:t>
            </a:r>
            <a:r>
              <a:rPr lang="en-US" altLang="zh-CN" sz="1200" dirty="0">
                <a:latin typeface="微软雅黑" panose="020B0503020204020204" pitchFamily="34" charset="-122"/>
                <a:ea typeface="微软雅黑" panose="020B0503020204020204" pitchFamily="34" charset="-122"/>
              </a:rPr>
              <a:t>: Frequency space domain randomization for domain generalization. In Proceedings of the IEEE/CVF Conference on Computer Vision and Pattern Recognition, pages 6891–6902, 2021.</a:t>
            </a:r>
            <a:endParaRPr lang="zh-CN" altLang="en-US" sz="1200"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7391429-3C4B-4F27-87CD-2F27477C4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24" y="1835118"/>
            <a:ext cx="4837225" cy="3230368"/>
          </a:xfrm>
          <a:prstGeom prst="rect">
            <a:avLst/>
          </a:prstGeom>
        </p:spPr>
      </p:pic>
      <p:sp>
        <p:nvSpPr>
          <p:cNvPr id="11" name="文本框 10">
            <a:extLst>
              <a:ext uri="{FF2B5EF4-FFF2-40B4-BE49-F238E27FC236}">
                <a16:creationId xmlns:a16="http://schemas.microsoft.com/office/drawing/2014/main" id="{FE897CAE-0D6E-4740-942C-464414284148}"/>
              </a:ext>
            </a:extLst>
          </p:cNvPr>
          <p:cNvSpPr txBox="1"/>
          <p:nvPr/>
        </p:nvSpPr>
        <p:spPr>
          <a:xfrm>
            <a:off x="863600" y="1023256"/>
            <a:ext cx="7416798" cy="338554"/>
          </a:xfrm>
          <a:prstGeom prst="rect">
            <a:avLst/>
          </a:prstGeom>
          <a:noFill/>
        </p:spPr>
        <p:txBody>
          <a:bodyPr wrap="square" rtlCol="0">
            <a:spAutoFit/>
          </a:bodyPr>
          <a:lstStyle/>
          <a:p>
            <a:pPr marL="285750" indent="-285750">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通过</a:t>
            </a:r>
            <a:r>
              <a:rPr lang="zh-CN" altLang="en-US" sz="1600" b="0" i="0" dirty="0">
                <a:solidFill>
                  <a:srgbClr val="000000"/>
                </a:solidFill>
                <a:effectLst/>
                <a:latin typeface="微软雅黑" panose="020B0503020204020204" pitchFamily="34" charset="-122"/>
                <a:ea typeface="微软雅黑" panose="020B0503020204020204" pitchFamily="34" charset="-122"/>
              </a:rPr>
              <a:t>保持因果特征不变和随机化非因果频率分量来增加源域的多样性</a:t>
            </a:r>
            <a:endParaRPr lang="zh-CN" altLang="en-US" sz="1600"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6E3EEA00-7156-4F2C-B60A-52601408C52E}"/>
              </a:ext>
            </a:extLst>
          </p:cNvPr>
          <p:cNvSpPr/>
          <p:nvPr/>
        </p:nvSpPr>
        <p:spPr>
          <a:xfrm>
            <a:off x="5159828" y="1937878"/>
            <a:ext cx="3410857" cy="762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1A11AF48-8A9F-4D88-98BA-759562E762C1}"/>
              </a:ext>
            </a:extLst>
          </p:cNvPr>
          <p:cNvSpPr txBox="1"/>
          <p:nvPr/>
        </p:nvSpPr>
        <p:spPr>
          <a:xfrm>
            <a:off x="5159829" y="1995714"/>
            <a:ext cx="3410857" cy="646331"/>
          </a:xfrm>
          <a:prstGeom prst="rect">
            <a:avLst/>
          </a:prstGeom>
          <a:noFill/>
        </p:spPr>
        <p:txBody>
          <a:bodyPr wrap="square" rtlCol="0">
            <a:spAutoFit/>
          </a:bodyPr>
          <a:lstStyle/>
          <a:p>
            <a:r>
              <a:rPr lang="zh-CN" altLang="en-US" b="0" i="0" dirty="0">
                <a:solidFill>
                  <a:srgbClr val="FF0000"/>
                </a:solidFill>
                <a:effectLst/>
                <a:latin typeface="微软雅黑" panose="020B0503020204020204" pitchFamily="34" charset="-122"/>
                <a:ea typeface="微软雅黑" panose="020B0503020204020204" pitchFamily="34" charset="-122"/>
              </a:rPr>
              <a:t>图像的极高频和极低频部分包含更多的域私有特征</a:t>
            </a:r>
            <a:endParaRPr lang="zh-CN" altLang="en-US" dirty="0">
              <a:solidFill>
                <a:srgbClr val="FF0000"/>
              </a:solidFill>
            </a:endParaRPr>
          </a:p>
        </p:txBody>
      </p:sp>
      <p:pic>
        <p:nvPicPr>
          <p:cNvPr id="15" name="图片 14">
            <a:extLst>
              <a:ext uri="{FF2B5EF4-FFF2-40B4-BE49-F238E27FC236}">
                <a16:creationId xmlns:a16="http://schemas.microsoft.com/office/drawing/2014/main" id="{E1CBEABE-3A27-428D-BD4C-C474695E2A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4743" y="3335651"/>
            <a:ext cx="2569450" cy="430806"/>
          </a:xfrm>
          <a:prstGeom prst="rect">
            <a:avLst/>
          </a:prstGeom>
        </p:spPr>
      </p:pic>
      <p:sp>
        <p:nvSpPr>
          <p:cNvPr id="18" name="箭头: 下 17">
            <a:extLst>
              <a:ext uri="{FF2B5EF4-FFF2-40B4-BE49-F238E27FC236}">
                <a16:creationId xmlns:a16="http://schemas.microsoft.com/office/drawing/2014/main" id="{3C40CBFE-4724-49E0-967D-67720CA02AC6}"/>
              </a:ext>
            </a:extLst>
          </p:cNvPr>
          <p:cNvSpPr/>
          <p:nvPr/>
        </p:nvSpPr>
        <p:spPr>
          <a:xfrm>
            <a:off x="5500914" y="2778632"/>
            <a:ext cx="239486" cy="1567321"/>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40000"/>
                  <a:lumOff val="60000"/>
                </a:schemeClr>
              </a:solidFill>
            </a:endParaRPr>
          </a:p>
        </p:txBody>
      </p:sp>
      <p:sp>
        <p:nvSpPr>
          <p:cNvPr id="21" name="椭圆 20">
            <a:extLst>
              <a:ext uri="{FF2B5EF4-FFF2-40B4-BE49-F238E27FC236}">
                <a16:creationId xmlns:a16="http://schemas.microsoft.com/office/drawing/2014/main" id="{7E0930E0-628F-48A7-9433-614BFF624BC4}"/>
              </a:ext>
            </a:extLst>
          </p:cNvPr>
          <p:cNvSpPr/>
          <p:nvPr/>
        </p:nvSpPr>
        <p:spPr>
          <a:xfrm>
            <a:off x="5159828" y="4345953"/>
            <a:ext cx="3410857" cy="1213977"/>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E745872C-B7E8-4F08-A020-C81E17B6E3BF}"/>
              </a:ext>
            </a:extLst>
          </p:cNvPr>
          <p:cNvSpPr txBox="1"/>
          <p:nvPr/>
        </p:nvSpPr>
        <p:spPr>
          <a:xfrm>
            <a:off x="5341257" y="4631211"/>
            <a:ext cx="3345542"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使用带通滤波器分离非因果因素和因果因素</a:t>
            </a:r>
          </a:p>
        </p:txBody>
      </p:sp>
    </p:spTree>
    <p:extLst>
      <p:ext uri="{BB962C8B-B14F-4D97-AF65-F5344CB8AC3E}">
        <p14:creationId xmlns:p14="http://schemas.microsoft.com/office/powerpoint/2010/main" val="3322057382"/>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63223</TotalTime>
  <Words>1004</Words>
  <Application>Microsoft Office PowerPoint</Application>
  <PresentationFormat>全屏显示(4:3)</PresentationFormat>
  <Paragraphs>172</Paragraphs>
  <Slides>21</Slides>
  <Notes>21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21</vt:i4>
      </vt:variant>
    </vt:vector>
  </HeadingPairs>
  <TitlesOfParts>
    <vt:vector size="33" baseType="lpstr">
      <vt:lpstr>PingFangSC-Regular</vt:lpstr>
      <vt:lpstr>DengXian</vt:lpstr>
      <vt:lpstr>方正正大黑简体</vt:lpstr>
      <vt:lpstr>黑体</vt:lpstr>
      <vt:lpstr>楷体</vt:lpstr>
      <vt:lpstr>微软雅黑</vt:lpstr>
      <vt:lpstr>Arial</vt:lpstr>
      <vt:lpstr>Arial Black</vt:lpstr>
      <vt:lpstr>Calibri</vt:lpstr>
      <vt:lpstr>Calibri Light</vt:lpstr>
      <vt:lpstr>Wingdings</vt:lpstr>
      <vt:lpstr>Office 主题​​</vt:lpstr>
      <vt:lpstr>Multi-view Adversarial Discriminator: Mine the Non-causal Factors for Object Detection in Unseen Domains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思贤 何</dc:creator>
  <cp:lastModifiedBy>DCY</cp:lastModifiedBy>
  <cp:revision>90</cp:revision>
  <dcterms:created xsi:type="dcterms:W3CDTF">2023-07-08T14:30:06Z</dcterms:created>
  <dcterms:modified xsi:type="dcterms:W3CDTF">2023-11-23T15:04:27Z</dcterms:modified>
</cp:coreProperties>
</file>